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39.xml" ContentType="application/vnd.openxmlformats-officedocument.presentationml.slide+xml"/>
  <Override PartName="/ppt/slides/slide21.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22.xml" ContentType="application/vnd.openxmlformats-officedocument.presentationml.slide+xml"/>
  <Override PartName="/ppt/slides/slide20.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3.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6.xml" ContentType="application/vnd.openxmlformats-officedocument.presentationml.slide+xml"/>
  <Override PartName="/ppt/slides/slide30.xml" ContentType="application/vnd.openxmlformats-officedocument.presentationml.slide+xml"/>
  <Override PartName="/ppt/slides/slide32.xml" ContentType="application/vnd.openxmlformats-officedocument.presentationml.slide+xml"/>
  <Override PartName="/ppt/slides/slide29.xml" ContentType="application/vnd.openxmlformats-officedocument.presentationml.slide+xml"/>
  <Override PartName="/ppt/slides/slide3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notesSlides/notesSlide23.xml" ContentType="application/vnd.openxmlformats-officedocument.presentationml.notesSlide+xml"/>
  <Override PartName="/ppt/notesSlides/notesSlide14.xml" ContentType="application/vnd.openxmlformats-officedocument.presentationml.notesSlide+xml"/>
  <Override PartName="/ppt/notesSlides/notesSlide25.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33.xml" ContentType="application/vnd.openxmlformats-officedocument.presentationml.notesSlide+xml"/>
  <Override PartName="/ppt/notesSlides/notesSlide24.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30.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6"/>
  </p:notesMasterIdLst>
  <p:handoutMasterIdLst>
    <p:handoutMasterId r:id="rId47"/>
  </p:handoutMasterIdLst>
  <p:sldIdLst>
    <p:sldId id="256" r:id="rId2"/>
    <p:sldId id="257" r:id="rId3"/>
    <p:sldId id="259" r:id="rId4"/>
    <p:sldId id="258" r:id="rId5"/>
    <p:sldId id="260" r:id="rId6"/>
    <p:sldId id="261" r:id="rId7"/>
    <p:sldId id="262" r:id="rId8"/>
    <p:sldId id="264" r:id="rId9"/>
    <p:sldId id="273" r:id="rId10"/>
    <p:sldId id="265" r:id="rId11"/>
    <p:sldId id="266" r:id="rId12"/>
    <p:sldId id="267" r:id="rId13"/>
    <p:sldId id="268" r:id="rId14"/>
    <p:sldId id="269" r:id="rId15"/>
    <p:sldId id="270" r:id="rId16"/>
    <p:sldId id="271" r:id="rId17"/>
    <p:sldId id="272" r:id="rId18"/>
    <p:sldId id="263" r:id="rId19"/>
    <p:sldId id="274" r:id="rId20"/>
    <p:sldId id="275" r:id="rId21"/>
    <p:sldId id="276" r:id="rId22"/>
    <p:sldId id="277" r:id="rId23"/>
    <p:sldId id="278" r:id="rId24"/>
    <p:sldId id="279" r:id="rId25"/>
    <p:sldId id="298" r:id="rId26"/>
    <p:sldId id="29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6" r:id="rId43"/>
    <p:sldId id="297" r:id="rId44"/>
    <p:sldId id="300"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4" autoAdjust="0"/>
    <p:restoredTop sz="94660"/>
  </p:normalViewPr>
  <p:slideViewPr>
    <p:cSldViewPr snapToGrid="0">
      <p:cViewPr varScale="1">
        <p:scale>
          <a:sx n="106" d="100"/>
          <a:sy n="106" d="100"/>
        </p:scale>
        <p:origin x="1140" y="108"/>
      </p:cViewPr>
      <p:guideLst/>
    </p:cSldViewPr>
  </p:slideViewPr>
  <p:notesTextViewPr>
    <p:cViewPr>
      <p:scale>
        <a:sx n="1" d="1"/>
        <a:sy n="1" d="1"/>
      </p:scale>
      <p:origin x="0" y="0"/>
    </p:cViewPr>
  </p:notesTextViewPr>
  <p:notesViewPr>
    <p:cSldViewPr snapToGrid="0">
      <p:cViewPr varScale="1">
        <p:scale>
          <a:sx n="59" d="100"/>
          <a:sy n="59" d="100"/>
        </p:scale>
        <p:origin x="300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2.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B62742-DFA9-479C-87AA-03EB1079C138}" type="datetimeFigureOut">
              <a:rPr lang="en-US" smtClean="0"/>
              <a:t>3/6/2015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6EA444-D0A6-4FF2-8831-24570FD6B728}" type="slidenum">
              <a:rPr lang="en-US" smtClean="0"/>
              <a:t>‹#›</a:t>
            </a:fld>
            <a:endParaRPr lang="en-US"/>
          </a:p>
        </p:txBody>
      </p:sp>
    </p:spTree>
    <p:extLst>
      <p:ext uri="{BB962C8B-B14F-4D97-AF65-F5344CB8AC3E}">
        <p14:creationId xmlns:p14="http://schemas.microsoft.com/office/powerpoint/2010/main" val="1313588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0B5FEC-07D0-4FCD-9E46-54D4AE7619AA}" type="datetimeFigureOut">
              <a:rPr lang="en-US" smtClean="0"/>
              <a:t>3/6/2015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4"/>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40" tIns="45720" rIns="91440" bIns="45720" rtlCol="0" anchor="b"/>
          <a:lstStyle>
            <a:lvl1pPr algn="r">
              <a:defRPr sz="1200"/>
            </a:lvl1pPr>
          </a:lstStyle>
          <a:p>
            <a:fld id="{A1DC7473-B3CE-4695-848B-004CAAA6E768}" type="slidenum">
              <a:rPr lang="en-US" smtClean="0"/>
              <a:t>‹#›</a:t>
            </a:fld>
            <a:endParaRPr lang="en-US"/>
          </a:p>
        </p:txBody>
      </p:sp>
    </p:spTree>
    <p:extLst>
      <p:ext uri="{BB962C8B-B14F-4D97-AF65-F5344CB8AC3E}">
        <p14:creationId xmlns:p14="http://schemas.microsoft.com/office/powerpoint/2010/main" val="4079928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DC7473-B3CE-4695-848B-004CAAA6E768}" type="slidenum">
              <a:rPr lang="en-US" smtClean="0"/>
              <a:t>1</a:t>
            </a:fld>
            <a:endParaRPr lang="en-US"/>
          </a:p>
        </p:txBody>
      </p:sp>
    </p:spTree>
    <p:extLst>
      <p:ext uri="{BB962C8B-B14F-4D97-AF65-F5344CB8AC3E}">
        <p14:creationId xmlns:p14="http://schemas.microsoft.com/office/powerpoint/2010/main" val="3760393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DC7473-B3CE-4695-848B-004CAAA6E768}" type="slidenum">
              <a:rPr lang="en-US" smtClean="0"/>
              <a:t>10</a:t>
            </a:fld>
            <a:endParaRPr lang="en-US"/>
          </a:p>
        </p:txBody>
      </p:sp>
    </p:spTree>
    <p:extLst>
      <p:ext uri="{BB962C8B-B14F-4D97-AF65-F5344CB8AC3E}">
        <p14:creationId xmlns:p14="http://schemas.microsoft.com/office/powerpoint/2010/main" val="2888112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Some issues on bridges will require a specific grinder.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Some issues may require a long machine, 25 ‘ grinder and some short dips may require a short machine</a:t>
            </a:r>
          </a:p>
        </p:txBody>
      </p:sp>
      <p:sp>
        <p:nvSpPr>
          <p:cNvPr id="4" name="Slide Number Placeholder 3"/>
          <p:cNvSpPr>
            <a:spLocks noGrp="1"/>
          </p:cNvSpPr>
          <p:nvPr>
            <p:ph type="sldNum" sz="quarter" idx="10"/>
          </p:nvPr>
        </p:nvSpPr>
        <p:spPr/>
        <p:txBody>
          <a:bodyPr/>
          <a:lstStyle/>
          <a:p>
            <a:fld id="{A1DC7473-B3CE-4695-848B-004CAAA6E768}" type="slidenum">
              <a:rPr lang="en-US" smtClean="0"/>
              <a:t>11</a:t>
            </a:fld>
            <a:endParaRPr lang="en-US"/>
          </a:p>
        </p:txBody>
      </p:sp>
    </p:spTree>
    <p:extLst>
      <p:ext uri="{BB962C8B-B14F-4D97-AF65-F5344CB8AC3E}">
        <p14:creationId xmlns:p14="http://schemas.microsoft.com/office/powerpoint/2010/main" val="4110970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Submit plan 7 days before beginning corrective work.</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Submit one copy of the following information to the Engineer: (1) corrective work plan;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(2) all IRI and MRI analyses; and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(3) all collected road profiles in ProVAL compatible format and one copy of the information will be sent to the Office of Technical Services; Attn.: Infrastructure Management Section, 1980 W. Broad St., Columbus, OH 43223.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A1DC7473-B3CE-4695-848B-004CAAA6E768}" type="slidenum">
              <a:rPr lang="en-US" smtClean="0"/>
              <a:t>12</a:t>
            </a:fld>
            <a:endParaRPr lang="en-US"/>
          </a:p>
        </p:txBody>
      </p:sp>
    </p:spTree>
    <p:extLst>
      <p:ext uri="{BB962C8B-B14F-4D97-AF65-F5344CB8AC3E}">
        <p14:creationId xmlns:p14="http://schemas.microsoft.com/office/powerpoint/2010/main" val="1007540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smtClean="0">
                <a:ln>
                  <a:noFill/>
                </a:ln>
                <a:solidFill>
                  <a:srgbClr val="000000"/>
                </a:solidFill>
                <a:effectLst/>
                <a:uLnTx/>
                <a:uFillTx/>
                <a:latin typeface="Times New Roman" pitchFamily="18" charset="0"/>
                <a:ea typeface="+mn-ea"/>
                <a:cs typeface="Times New Roman" panose="02020603050405020304" pitchFamily="18" charset="0"/>
              </a:rPr>
              <a:t>PN 555 4.0 Mandatory Corrective Work</a:t>
            </a:r>
            <a:r>
              <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anose="02020603050405020304" pitchFamily="18" charset="0"/>
              </a:rPr>
              <a:t>. Feather areas adjacent to ground areas to provide a smooth surface. Re-groove diamond ground surfaces according to 511.17, if the existing grooves are less than 0.08 inches (2 mm) deep, at no additional cost to the Department. Replace pavement markings and raised pavement markers per the application 600 Item after grinding.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smtClean="0">
                <a:ln>
                  <a:noFill/>
                </a:ln>
                <a:solidFill>
                  <a:srgbClr val="000000"/>
                </a:solidFill>
                <a:effectLst/>
                <a:uLnTx/>
                <a:uFillTx/>
                <a:latin typeface="Times New Roman" pitchFamily="18" charset="0"/>
                <a:ea typeface="+mn-ea"/>
                <a:cs typeface="Times New Roman" panose="02020603050405020304" pitchFamily="18" charset="0"/>
              </a:rPr>
              <a:t>511.17 Bridge Deck Grooving. </a:t>
            </a:r>
            <a:r>
              <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anose="02020603050405020304" pitchFamily="18" charset="0"/>
              </a:rPr>
              <a:t>For staged, or phase bridge deck work, saw the grooves parallel to the final, permanent bridge centerline. If the different stages or phases of the bridge deck work occur within one construction season, any stage opened to traffic shall receive an interim coarse broom finish during placement, then saw the longitudinal grooves after the final stage. The interim broom finish will not be allowed as a surface texture when opened to traffic over a winter season. Saw longitudinal grooves in the deck prior to opening to traffic for a winter season.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A1DC7473-B3CE-4695-848B-004CAAA6E768}" type="slidenum">
              <a:rPr lang="en-US" smtClean="0"/>
              <a:t>13</a:t>
            </a:fld>
            <a:endParaRPr lang="en-US"/>
          </a:p>
        </p:txBody>
      </p:sp>
    </p:spTree>
    <p:extLst>
      <p:ext uri="{BB962C8B-B14F-4D97-AF65-F5344CB8AC3E}">
        <p14:creationId xmlns:p14="http://schemas.microsoft.com/office/powerpoint/2010/main" val="3443286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a:t>
            </a:r>
            <a:r>
              <a:rPr kumimoji="0" lang="en-US" altLang="en-US" sz="1200" b="0" i="1" u="none" strike="noStrike" kern="1200" cap="none" spc="0" normalizeH="0" baseline="0" noProof="0" dirty="0" smtClean="0">
                <a:ln>
                  <a:noFill/>
                </a:ln>
                <a:solidFill>
                  <a:srgbClr val="000000"/>
                </a:solidFill>
                <a:effectLst/>
                <a:uLnTx/>
                <a:uFillTx/>
                <a:latin typeface="Times New Roman" pitchFamily="18" charset="0"/>
                <a:ea typeface="+mn-ea"/>
                <a:cs typeface="+mn-cs"/>
              </a:rPr>
              <a:t>most contractors did not realize the note requirements were on the project until later in the game</a:t>
            </a:r>
            <a:r>
              <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srgbClr val="FFFFFF"/>
              </a:solidFill>
              <a:effectLst/>
              <a:uLnTx/>
              <a:uFillTx/>
              <a:latin typeface="Times New Roman" pitchFamily="18"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A1DC7473-B3CE-4695-848B-004CAAA6E768}" type="slidenum">
              <a:rPr lang="en-US" smtClean="0"/>
              <a:t>14</a:t>
            </a:fld>
            <a:endParaRPr lang="en-US"/>
          </a:p>
        </p:txBody>
      </p:sp>
    </p:spTree>
    <p:extLst>
      <p:ext uri="{BB962C8B-B14F-4D97-AF65-F5344CB8AC3E}">
        <p14:creationId xmlns:p14="http://schemas.microsoft.com/office/powerpoint/2010/main" val="2844258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a:t>
            </a:r>
            <a:r>
              <a:rPr kumimoji="0" lang="en-US" altLang="en-US" sz="1200" b="0" i="1" u="none" strike="noStrike" kern="1200" cap="none" spc="0" normalizeH="0" baseline="0" noProof="0" dirty="0" smtClean="0">
                <a:ln>
                  <a:noFill/>
                </a:ln>
                <a:solidFill>
                  <a:srgbClr val="000000"/>
                </a:solidFill>
                <a:effectLst/>
                <a:uLnTx/>
                <a:uFillTx/>
                <a:latin typeface="Times New Roman" pitchFamily="18" charset="0"/>
                <a:ea typeface="+mn-ea"/>
                <a:cs typeface="+mn-cs"/>
              </a:rPr>
              <a:t>The contractor did turn in a grind plan, but it was found to be erroneous as the deck would still not be in compliance after the plan was followed.   In order to keep the project schedule, the contractor agreed to do a blanket grind on the entire deck, including the asphalt / approach interfaces.  This saved the time of a second grind plan and associated review time</a:t>
            </a:r>
            <a:r>
              <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a:t>
            </a:r>
            <a:r>
              <a:rPr kumimoji="0" lang="en-US" altLang="en-US" sz="1200" b="0" i="1" u="none" strike="noStrike" kern="1200" cap="none" spc="0" normalizeH="0" baseline="0" noProof="0" dirty="0" smtClean="0">
                <a:ln>
                  <a:noFill/>
                </a:ln>
                <a:solidFill>
                  <a:srgbClr val="000000"/>
                </a:solidFill>
                <a:effectLst/>
                <a:uLnTx/>
                <a:uFillTx/>
                <a:latin typeface="Times New Roman" pitchFamily="18" charset="0"/>
                <a:ea typeface="+mn-ea"/>
                <a:cs typeface="+mn-cs"/>
              </a:rPr>
              <a:t>Plans were submitted and reviewed and discussed.  Discussion was done several times actually but turned out ok.  This being a fairly new note required some explanation and partnering to see it through.</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smtClean="0">
                <a:ln>
                  <a:noFill/>
                </a:ln>
                <a:solidFill>
                  <a:srgbClr val="000000"/>
                </a:solidFill>
                <a:effectLst/>
                <a:uLnTx/>
                <a:uFillTx/>
                <a:latin typeface="Times New Roman" pitchFamily="18" charset="0"/>
                <a:ea typeface="+mn-ea"/>
                <a:cs typeface="+mn-cs"/>
              </a:rPr>
              <a:t>The plans were used and followed and all of the decks actually had grinding but turned out riding very nicely</a:t>
            </a:r>
            <a:r>
              <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a:t>
            </a:r>
            <a:r>
              <a:rPr kumimoji="0" lang="en-US" altLang="en-US" sz="1200" b="0" i="1" u="none" strike="noStrike" kern="1200" cap="none" spc="0" normalizeH="0" baseline="0" noProof="0" dirty="0" smtClean="0">
                <a:ln>
                  <a:noFill/>
                </a:ln>
                <a:solidFill>
                  <a:srgbClr val="000000"/>
                </a:solidFill>
                <a:effectLst/>
                <a:uLnTx/>
                <a:uFillTx/>
                <a:latin typeface="Times New Roman" pitchFamily="18" charset="0"/>
                <a:ea typeface="+mn-ea"/>
                <a:cs typeface="+mn-cs"/>
              </a:rPr>
              <a:t>There will need to be improvements to the corrective action plans, as I believe in a handful of cases, they are grinding too much.  They will get better</a:t>
            </a:r>
            <a:r>
              <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 </a:t>
            </a:r>
            <a:r>
              <a:rPr kumimoji="0" lang="en-US" altLang="en-US" sz="1200" b="0" i="1" u="none" strike="noStrike" kern="1200" cap="none" spc="0" normalizeH="0" baseline="0" noProof="0" dirty="0" smtClean="0">
                <a:ln>
                  <a:noFill/>
                </a:ln>
                <a:solidFill>
                  <a:srgbClr val="000000"/>
                </a:solidFill>
                <a:effectLst/>
                <a:uLnTx/>
                <a:uFillTx/>
                <a:latin typeface="Times New Roman" pitchFamily="18" charset="0"/>
                <a:ea typeface="+mn-ea"/>
                <a:cs typeface="+mn-cs"/>
              </a:rPr>
              <a:t>followed the grinding plan very well and by following the grinding plan were left with only a few minor violations after the plan was executed</a:t>
            </a:r>
            <a:r>
              <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a:t>
            </a:r>
            <a:r>
              <a:rPr kumimoji="0" lang="en-US" altLang="en-US" sz="1200" b="0" i="1" u="none" strike="noStrike" kern="1200" cap="none" spc="0" normalizeH="0" baseline="0" noProof="0" dirty="0" smtClean="0">
                <a:ln>
                  <a:noFill/>
                </a:ln>
                <a:solidFill>
                  <a:srgbClr val="000000"/>
                </a:solidFill>
                <a:effectLst/>
                <a:uLnTx/>
                <a:uFillTx/>
                <a:latin typeface="Times New Roman" pitchFamily="18" charset="0"/>
                <a:ea typeface="+mn-ea"/>
                <a:cs typeface="+mn-cs"/>
              </a:rPr>
              <a:t> No complaints from either party”</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smtClean="0">
                <a:ln>
                  <a:noFill/>
                </a:ln>
                <a:solidFill>
                  <a:srgbClr val="000000"/>
                </a:solidFill>
                <a:effectLst/>
                <a:uLnTx/>
                <a:uFillTx/>
                <a:latin typeface="Times New Roman" pitchFamily="18" charset="0"/>
                <a:ea typeface="+mn-ea"/>
                <a:cs typeface="+mn-cs"/>
              </a:rPr>
              <a:t>“___ </a:t>
            </a:r>
            <a:r>
              <a:rPr kumimoji="0" lang="en-US" sz="1200" b="0" i="1" u="none" strike="noStrike" kern="120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seemed to do an excellent job following the Corrective Action Plan as it was submitted.  The two bridges had different issues in their ride quality, but after the grinding, both improved significantly.  The only area where a ‘bump’ didn’t seem permanently removed were the pressure relief joints, but even those were improved. We found great results where asphalt, old or new meets the newly placed concrete pavement/approach</a:t>
            </a:r>
            <a:r>
              <a:rPr kumimoji="0" lang="en-US" sz="1200" b="0" i="0" u="none" strike="noStrike" kern="120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200" b="0" i="1" u="none" strike="noStrike" kern="1200" cap="none" spc="0" normalizeH="0" baseline="0" noProof="0" dirty="0" smtClean="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The subcontractors I’ve worked with and bridge contractors have been very good about learning the spec and using it. I have been closely reviewing plans and looking at their execution. No horror stories in our District. I think we’re getting a much better product than we used to with old smoothness specs..”</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a:t>
            </a:r>
            <a:r>
              <a:rPr kumimoji="0" lang="en-US" altLang="en-US" sz="1200" b="0" i="1" u="none" strike="noStrike" kern="1200" cap="none" spc="0" normalizeH="0" baseline="0" noProof="0" dirty="0" smtClean="0">
                <a:ln>
                  <a:noFill/>
                </a:ln>
                <a:solidFill>
                  <a:srgbClr val="000000"/>
                </a:solidFill>
                <a:effectLst/>
                <a:uLnTx/>
                <a:uFillTx/>
                <a:latin typeface="Times New Roman" pitchFamily="18" charset="0"/>
                <a:ea typeface="+mn-ea"/>
                <a:cs typeface="+mn-cs"/>
              </a:rPr>
              <a:t>6 bridges were blanket ground, 12 were spot ground.”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smtClean="0">
                <a:ln>
                  <a:noFill/>
                </a:ln>
                <a:solidFill>
                  <a:srgbClr val="000000"/>
                </a:solidFill>
                <a:effectLst/>
                <a:uLnTx/>
                <a:uFillTx/>
                <a:latin typeface="Times New Roman" pitchFamily="18" charset="0"/>
                <a:ea typeface="+mn-ea"/>
                <a:cs typeface="+mn-cs"/>
              </a:rPr>
              <a:t>“</a:t>
            </a:r>
            <a:r>
              <a:rPr kumimoji="0" lang="en-US" sz="1200" b="0" i="0" u="none" strike="noStrike" kern="1200" cap="none" spc="0" normalizeH="0" baseline="0" noProof="0" dirty="0" smtClean="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200" b="0" i="1" u="none" strike="noStrike" kern="1200" cap="none" spc="0" normalizeH="0" baseline="0" noProof="0" dirty="0" smtClean="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For the most part the grinding plans have been followed, however we had an issue on a project with the grinding sub initially not agreeing or wanting to implement the plan as approved. However, they ended up following the plan. I think it would be good for you to point out to OCA that on this project we were able to run the profiles on the passes that were done by the grinding sub that was not per the action plan, and the roughness got worse. When it was followed the thresholds were met. </a:t>
            </a:r>
            <a:endParaRPr kumimoji="0" lang="en-US" sz="1200" b="0" i="1"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1" u="none" strike="noStrike" kern="1200" cap="none" spc="0" normalizeH="0" baseline="0" noProof="0" dirty="0" smtClean="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200" b="0" i="1"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1" u="none" strike="noStrike" kern="1200" cap="none" spc="0" normalizeH="0" baseline="0" noProof="0" dirty="0" smtClean="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A comment that I have in defense of the note, is that I think that initial construction of the bridge decks is getting better in regards to accuracy and workmanship with the asphalt, expansion joints, approach slabs, etc. As you are aware it’s never really been the bridge deck that causes the problem. The bid-well finishing machine is what it is. The issue has always been the various transitions. And I think that the data would support more times than not it’s in the asphalt.</a:t>
            </a:r>
            <a:r>
              <a:rPr kumimoji="0" lang="en-US" sz="1200" b="0" i="0" u="none" strike="noStrike" kern="1200" cap="none" spc="0" normalizeH="0" baseline="0" noProof="0" dirty="0" smtClean="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smtClean="0">
                <a:ln>
                  <a:noFill/>
                </a:ln>
                <a:solidFill>
                  <a:srgbClr val="000000"/>
                </a:solidFill>
                <a:effectLst/>
                <a:uLnTx/>
                <a:uFillTx/>
                <a:latin typeface="Times New Roman" pitchFamily="18" charset="0"/>
                <a:ea typeface="+mn-ea"/>
                <a:cs typeface="+mn-cs"/>
              </a:rPr>
              <a:t>“</a:t>
            </a:r>
            <a:r>
              <a:rPr kumimoji="0" lang="en-US" sz="1200" b="0" i="1"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All required grinding was performed to within tolerances specified in PN555 as closely as possible.  There was an instance where the required grinding would have ground into the top of the metal expansion joint.  This area was ground as much as possible without damaging the expansion joint.”</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smtClean="0">
                <a:ln>
                  <a:noFill/>
                </a:ln>
                <a:solidFill>
                  <a:srgbClr val="000000"/>
                </a:solidFill>
                <a:effectLst/>
                <a:uLnTx/>
                <a:uFillTx/>
                <a:latin typeface="Times New Roman" pitchFamily="18" charset="0"/>
                <a:ea typeface="+mn-ea"/>
                <a:cs typeface="+mn-cs"/>
              </a:rPr>
              <a:t>“The Spec. determined amount of grinding required and they followed those measurements to meet the requirements.”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srgbClr val="FFFFFF"/>
              </a:solidFill>
              <a:effectLst/>
              <a:uLnTx/>
              <a:uFillTx/>
              <a:latin typeface="Times New Roman" pitchFamily="18"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A1DC7473-B3CE-4695-848B-004CAAA6E768}" type="slidenum">
              <a:rPr lang="en-US" smtClean="0"/>
              <a:t>15</a:t>
            </a:fld>
            <a:endParaRPr lang="en-US"/>
          </a:p>
        </p:txBody>
      </p:sp>
    </p:spTree>
    <p:extLst>
      <p:ext uri="{BB962C8B-B14F-4D97-AF65-F5344CB8AC3E}">
        <p14:creationId xmlns:p14="http://schemas.microsoft.com/office/powerpoint/2010/main" val="3982135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Comments;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smtClean="0">
                <a:ln>
                  <a:noFill/>
                </a:ln>
                <a:solidFill>
                  <a:srgbClr val="000000"/>
                </a:solidFill>
                <a:effectLst/>
                <a:uLnTx/>
                <a:uFillTx/>
                <a:latin typeface="Times New Roman" pitchFamily="18" charset="0"/>
                <a:ea typeface="+mn-ea"/>
                <a:cs typeface="+mn-cs"/>
              </a:rPr>
              <a:t>“</a:t>
            </a:r>
            <a:r>
              <a:rPr kumimoji="0" lang="en-US" sz="1200" b="0" i="1" u="none" strike="noStrike" kern="1200" cap="none" spc="0" normalizeH="0" baseline="0" noProof="0" dirty="0" smtClean="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rPr>
              <a:t>I personally live in the town with the deck that had grinding on it, and have received many compliments on the nice ride.  This blanket grind was a success.</a:t>
            </a:r>
            <a:endParaRPr kumimoji="0" lang="en-US" sz="1200" b="0" i="1"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smtClean="0">
                <a:ln>
                  <a:noFill/>
                </a:ln>
                <a:solidFill>
                  <a:srgbClr val="000000"/>
                </a:solidFill>
                <a:effectLst/>
                <a:uLnTx/>
                <a:uFillTx/>
                <a:latin typeface="Times New Roman" pitchFamily="18" charset="0"/>
                <a:ea typeface="+mn-ea"/>
                <a:cs typeface="+mn-cs"/>
              </a:rPr>
              <a:t>On another bridge, </a:t>
            </a:r>
            <a:r>
              <a:rPr kumimoji="0" lang="en-US" sz="1200" b="0" i="1" u="none" strike="noStrike" kern="1200" cap="none" spc="0" normalizeH="0" baseline="0" noProof="0" dirty="0" smtClean="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rPr>
              <a:t>I have received some concerns about the ride from ODOT people, but no feedback from the public</a:t>
            </a:r>
            <a:r>
              <a:rPr kumimoji="0" lang="en-US" sz="1200" b="0" i="0" u="none" strike="noStrike" kern="1200" cap="none" spc="0" normalizeH="0" baseline="0" noProof="0" dirty="0" smtClean="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200" b="0" i="1"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We did receive some feedback with a very pleased travel public after completion of the project. Some of this could be attributed to the atrocious condition the bridge decks were in prior to the project beginning.”</a:t>
            </a:r>
            <a:endParaRPr kumimoji="0" lang="en-US" sz="1200" b="0" i="1"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a:t>
            </a:r>
            <a:r>
              <a:rPr kumimoji="0" lang="en-US" altLang="en-US" sz="1200" b="0" i="1" u="none" strike="noStrike" kern="1200" cap="none" spc="0" normalizeH="0" baseline="0" noProof="0" dirty="0" smtClean="0">
                <a:ln>
                  <a:noFill/>
                </a:ln>
                <a:solidFill>
                  <a:srgbClr val="000000"/>
                </a:solidFill>
                <a:effectLst/>
                <a:uLnTx/>
                <a:uFillTx/>
                <a:latin typeface="Times New Roman" pitchFamily="18" charset="0"/>
                <a:ea typeface="+mn-ea"/>
                <a:cs typeface="+mn-cs"/>
              </a:rPr>
              <a:t>None received</a:t>
            </a:r>
            <a:r>
              <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200" b="0" i="1" u="none" strike="noStrike" kern="1200" cap="none" spc="0" normalizeH="0" baseline="0" noProof="0" dirty="0" smtClean="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We have received some positive comments about how well they ride</a:t>
            </a:r>
            <a:r>
              <a:rPr kumimoji="0" lang="en-US" sz="1200" b="0" i="0" u="none" strike="noStrike" kern="1200" cap="none" spc="0" normalizeH="0" baseline="0" noProof="0" dirty="0" smtClean="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200" b="0" i="1" u="none" strike="noStrike" kern="1200" cap="none" spc="0" normalizeH="0" baseline="0" noProof="0" dirty="0" smtClean="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No feedback from the public that I am aware of.”</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1" u="none" strike="noStrike" kern="1200" cap="none" spc="0" normalizeH="0" baseline="0" noProof="0" dirty="0" smtClean="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smtClean="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“Although we have not heard specifically from the traveling public, we believe strongly that it is a positive from a PR standpoint</a:t>
            </a:r>
            <a:r>
              <a:rPr kumimoji="0" lang="en-US" sz="1200" b="0" i="0" u="none" strike="noStrike" kern="1200" cap="none" spc="0" normalizeH="0" baseline="0" noProof="0" dirty="0" smtClean="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200" b="0" i="1"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Sorry, I have not heard of any feedback from the public.  We usually only get feedback when the deck aren’t smooth!”</a:t>
            </a: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200" b="0" i="1" u="none" strike="noStrike" kern="1200" cap="none" spc="0" normalizeH="0" baseline="0" noProof="0" dirty="0" smtClean="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Yes we have gotten good public feedback, notably at meetings, with city officials, county engineers, </a:t>
            </a:r>
            <a:r>
              <a:rPr kumimoji="0" lang="en-US" sz="1200" b="0" i="1" u="none" strike="noStrike" kern="1200" cap="none" spc="0" normalizeH="0" baseline="0" noProof="0" dirty="0" err="1" smtClean="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etc</a:t>
            </a:r>
            <a:r>
              <a:rPr kumimoji="0" lang="en-US" sz="1200" b="0" i="1" u="none" strike="noStrike" kern="1200" cap="none" spc="0" normalizeH="0" baseline="0" noProof="0" dirty="0" smtClean="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 but I think the general public is noticing. The bridges ride awesome after they are ground. </a:t>
            </a:r>
            <a:r>
              <a:rPr kumimoji="0" lang="en-US" sz="1200" b="0" i="0" u="none" strike="noStrike" kern="1200" cap="none" spc="0" normalizeH="0" baseline="0" noProof="0" dirty="0" smtClean="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smtClean="0">
                <a:ln>
                  <a:noFill/>
                </a:ln>
                <a:solidFill>
                  <a:srgbClr val="000000"/>
                </a:solidFill>
                <a:effectLst/>
                <a:uLnTx/>
                <a:uFillTx/>
                <a:latin typeface="Times New Roman" pitchFamily="18" charset="0"/>
                <a:ea typeface="+mn-ea"/>
                <a:cs typeface="+mn-cs"/>
              </a:rPr>
              <a:t>“</a:t>
            </a:r>
            <a:r>
              <a:rPr kumimoji="0" lang="en-US" sz="1200" b="0" i="1"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We have not received any feedback in form of emails or letters, but have received verbal comments regarding the smoothness of the bridge transitions</a:t>
            </a: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1200" b="0" i="1"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sz="1200" b="0" i="1"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1"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“I’ve had great feedback on the ride of the bridges”</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sz="1200" b="0" i="1"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200" b="0" i="1" u="none" strike="noStrike" kern="1200" cap="none" spc="0" normalizeH="0" baseline="0" noProof="0" dirty="0" smtClean="0">
                <a:ln>
                  <a:noFill/>
                </a:ln>
                <a:solidFill>
                  <a:srgbClr val="000000"/>
                </a:solidFill>
                <a:effectLst/>
                <a:uLnTx/>
                <a:uFillTx/>
                <a:latin typeface="Times New Roman" pitchFamily="18" charset="0"/>
                <a:ea typeface="+mn-ea"/>
                <a:cs typeface="+mn-cs"/>
              </a:rPr>
              <a:t>No feedback or comments from the public”</a:t>
            </a:r>
            <a:endParaRPr kumimoji="0" lang="en-US" sz="1200" b="0" i="1"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smtClean="0">
              <a:ln>
                <a:noFill/>
              </a:ln>
              <a:solidFill>
                <a:srgbClr val="000000"/>
              </a:solidFill>
              <a:effectLst/>
              <a:uLnTx/>
              <a:uFillTx/>
              <a:latin typeface="Times New Roman" pitchFamily="18"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srgbClr val="FFFFFF"/>
              </a:solidFill>
              <a:effectLst/>
              <a:uLnTx/>
              <a:uFillTx/>
              <a:latin typeface="Times New Roman" pitchFamily="18"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A1DC7473-B3CE-4695-848B-004CAAA6E768}" type="slidenum">
              <a:rPr lang="en-US" smtClean="0"/>
              <a:t>16</a:t>
            </a:fld>
            <a:endParaRPr lang="en-US"/>
          </a:p>
        </p:txBody>
      </p:sp>
    </p:spTree>
    <p:extLst>
      <p:ext uri="{BB962C8B-B14F-4D97-AF65-F5344CB8AC3E}">
        <p14:creationId xmlns:p14="http://schemas.microsoft.com/office/powerpoint/2010/main" val="3584071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smtClean="0">
                <a:ln>
                  <a:noFill/>
                </a:ln>
                <a:solidFill>
                  <a:srgbClr val="000000"/>
                </a:solidFill>
                <a:effectLst/>
                <a:uLnTx/>
                <a:uFillTx/>
                <a:latin typeface="Times New Roman" pitchFamily="18" charset="0"/>
                <a:ea typeface="+mn-ea"/>
                <a:cs typeface="+mn-cs"/>
              </a:rPr>
              <a:t>Logistics of sawing grooves, applying pavement markings, opening to traffic.</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smtClean="0">
                <a:ln>
                  <a:noFill/>
                </a:ln>
                <a:solidFill>
                  <a:srgbClr val="000000"/>
                </a:solidFill>
                <a:effectLst/>
                <a:uLnTx/>
                <a:uFillTx/>
                <a:latin typeface="Times New Roman" pitchFamily="18" charset="0"/>
                <a:ea typeface="+mn-ea"/>
                <a:cs typeface="+mn-cs"/>
              </a:rPr>
              <a:t>Asphalt pavement? Another subcontractor? Concrete or asphalt on approach slabs?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smtClean="0">
                <a:ln>
                  <a:noFill/>
                </a:ln>
                <a:solidFill>
                  <a:srgbClr val="000000"/>
                </a:solidFill>
                <a:effectLst/>
                <a:uLnTx/>
                <a:uFillTx/>
                <a:latin typeface="Times New Roman" pitchFamily="18" charset="0"/>
                <a:ea typeface="+mn-ea"/>
                <a:cs typeface="+mn-cs"/>
              </a:rPr>
              <a:t>New approach slab details with sleeper slabs and pressure relief joints.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smtClean="0">
                <a:ln>
                  <a:noFill/>
                </a:ln>
                <a:solidFill>
                  <a:srgbClr val="000000"/>
                </a:solidFill>
                <a:effectLst/>
                <a:uLnTx/>
                <a:uFillTx/>
                <a:latin typeface="Times New Roman" pitchFamily="18" charset="0"/>
                <a:ea typeface="+mn-ea"/>
                <a:cs typeface="+mn-cs"/>
              </a:rPr>
              <a:t>Phase construction, open over winter, etc.</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smtClean="0">
                <a:ln>
                  <a:noFill/>
                </a:ln>
                <a:solidFill>
                  <a:srgbClr val="000000"/>
                </a:solidFill>
                <a:effectLst/>
                <a:uLnTx/>
                <a:uFillTx/>
                <a:latin typeface="Times New Roman" pitchFamily="18" charset="0"/>
                <a:ea typeface="+mn-ea"/>
                <a:cs typeface="+mn-cs"/>
              </a:rPr>
              <a:t>Making final PN 555 requirements a “Punch List” vs.  “Substantial Completion” item</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1" u="none" strike="noStrike" kern="1200" cap="none" spc="0" normalizeH="0" baseline="0" noProof="0" dirty="0" smtClean="0">
                <a:ln>
                  <a:noFill/>
                </a:ln>
                <a:solidFill>
                  <a:srgbClr val="000000"/>
                </a:solidFill>
                <a:effectLst/>
                <a:uLnTx/>
                <a:uFillTx/>
                <a:latin typeface="Times New Roman" pitchFamily="18" charset="0"/>
                <a:ea typeface="+mn-ea"/>
                <a:cs typeface="+mn-cs"/>
              </a:rPr>
              <a:t>Reduce rush on Corrective Action Plan development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1" u="none" strike="noStrike" kern="1200" cap="none" spc="0" normalizeH="0" baseline="0" noProof="0" dirty="0" smtClean="0">
                <a:ln>
                  <a:noFill/>
                </a:ln>
                <a:solidFill>
                  <a:srgbClr val="000000"/>
                </a:solidFill>
                <a:effectLst/>
                <a:uLnTx/>
                <a:uFillTx/>
                <a:latin typeface="Times New Roman" pitchFamily="18" charset="0"/>
                <a:ea typeface="+mn-ea"/>
                <a:cs typeface="+mn-cs"/>
              </a:rPr>
              <a:t>Ease scheduling of CAP work</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smtClean="0">
                <a:ln>
                  <a:noFill/>
                </a:ln>
                <a:solidFill>
                  <a:srgbClr val="000000"/>
                </a:solidFill>
                <a:effectLst/>
                <a:uLnTx/>
                <a:uFillTx/>
                <a:latin typeface="Times New Roman" pitchFamily="18" charset="0"/>
                <a:ea typeface="+mn-ea"/>
                <a:cs typeface="+mn-cs"/>
              </a:rPr>
              <a:t>Brian will address further.</a:t>
            </a:r>
          </a:p>
        </p:txBody>
      </p:sp>
      <p:sp>
        <p:nvSpPr>
          <p:cNvPr id="4" name="Slide Number Placeholder 3"/>
          <p:cNvSpPr>
            <a:spLocks noGrp="1"/>
          </p:cNvSpPr>
          <p:nvPr>
            <p:ph type="sldNum" sz="quarter" idx="10"/>
          </p:nvPr>
        </p:nvSpPr>
        <p:spPr/>
        <p:txBody>
          <a:bodyPr/>
          <a:lstStyle/>
          <a:p>
            <a:fld id="{A1DC7473-B3CE-4695-848B-004CAAA6E768}" type="slidenum">
              <a:rPr lang="en-US" smtClean="0"/>
              <a:t>17</a:t>
            </a:fld>
            <a:endParaRPr lang="en-US"/>
          </a:p>
        </p:txBody>
      </p:sp>
    </p:spTree>
    <p:extLst>
      <p:ext uri="{BB962C8B-B14F-4D97-AF65-F5344CB8AC3E}">
        <p14:creationId xmlns:p14="http://schemas.microsoft.com/office/powerpoint/2010/main" val="143528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srgbClr val="FFFFFF"/>
              </a:solidFill>
              <a:effectLst/>
              <a:uLnTx/>
              <a:uFillTx/>
              <a:latin typeface="Times New Roman" pitchFamily="18"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A1DC7473-B3CE-4695-848B-004CAAA6E768}" type="slidenum">
              <a:rPr lang="en-US" smtClean="0"/>
              <a:t>18</a:t>
            </a:fld>
            <a:endParaRPr lang="en-US"/>
          </a:p>
        </p:txBody>
      </p:sp>
    </p:spTree>
    <p:extLst>
      <p:ext uri="{BB962C8B-B14F-4D97-AF65-F5344CB8AC3E}">
        <p14:creationId xmlns:p14="http://schemas.microsoft.com/office/powerpoint/2010/main" val="538822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srgbClr val="FFFFFF"/>
              </a:solidFill>
              <a:effectLst/>
              <a:uLnTx/>
              <a:uFillTx/>
              <a:latin typeface="Times New Roman" pitchFamily="18"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A1DC7473-B3CE-4695-848B-004CAAA6E768}" type="slidenum">
              <a:rPr lang="en-US" smtClean="0"/>
              <a:t>19</a:t>
            </a:fld>
            <a:endParaRPr lang="en-US"/>
          </a:p>
        </p:txBody>
      </p:sp>
    </p:spTree>
    <p:extLst>
      <p:ext uri="{BB962C8B-B14F-4D97-AF65-F5344CB8AC3E}">
        <p14:creationId xmlns:p14="http://schemas.microsoft.com/office/powerpoint/2010/main" val="331795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DC7473-B3CE-4695-848B-004CAAA6E768}" type="slidenum">
              <a:rPr lang="en-US" smtClean="0"/>
              <a:t>2</a:t>
            </a:fld>
            <a:endParaRPr lang="en-US"/>
          </a:p>
        </p:txBody>
      </p:sp>
    </p:spTree>
    <p:extLst>
      <p:ext uri="{BB962C8B-B14F-4D97-AF65-F5344CB8AC3E}">
        <p14:creationId xmlns:p14="http://schemas.microsoft.com/office/powerpoint/2010/main" val="943916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srgbClr val="FFFFFF"/>
              </a:solidFill>
              <a:effectLst/>
              <a:uLnTx/>
              <a:uFillTx/>
              <a:latin typeface="Times New Roman" pitchFamily="18"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A1DC7473-B3CE-4695-848B-004CAAA6E768}" type="slidenum">
              <a:rPr lang="en-US" smtClean="0"/>
              <a:t>20</a:t>
            </a:fld>
            <a:endParaRPr lang="en-US"/>
          </a:p>
        </p:txBody>
      </p:sp>
    </p:spTree>
    <p:extLst>
      <p:ext uri="{BB962C8B-B14F-4D97-AF65-F5344CB8AC3E}">
        <p14:creationId xmlns:p14="http://schemas.microsoft.com/office/powerpoint/2010/main" val="1472114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srgbClr val="FFFFFF"/>
              </a:solidFill>
              <a:effectLst/>
              <a:uLnTx/>
              <a:uFillTx/>
              <a:latin typeface="Times New Roman" pitchFamily="18"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A1DC7473-B3CE-4695-848B-004CAAA6E768}" type="slidenum">
              <a:rPr lang="en-US" smtClean="0"/>
              <a:t>21</a:t>
            </a:fld>
            <a:endParaRPr lang="en-US"/>
          </a:p>
        </p:txBody>
      </p:sp>
    </p:spTree>
    <p:extLst>
      <p:ext uri="{BB962C8B-B14F-4D97-AF65-F5344CB8AC3E}">
        <p14:creationId xmlns:p14="http://schemas.microsoft.com/office/powerpoint/2010/main" val="1445938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srgbClr val="FFFFFF"/>
              </a:solidFill>
              <a:effectLst/>
              <a:uLnTx/>
              <a:uFillTx/>
              <a:latin typeface="Times New Roman" pitchFamily="18"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A1DC7473-B3CE-4695-848B-004CAAA6E768}" type="slidenum">
              <a:rPr lang="en-US" smtClean="0"/>
              <a:t>22</a:t>
            </a:fld>
            <a:endParaRPr lang="en-US"/>
          </a:p>
        </p:txBody>
      </p:sp>
    </p:spTree>
    <p:extLst>
      <p:ext uri="{BB962C8B-B14F-4D97-AF65-F5344CB8AC3E}">
        <p14:creationId xmlns:p14="http://schemas.microsoft.com/office/powerpoint/2010/main" val="453423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srgbClr val="FFFFFF"/>
              </a:solidFill>
              <a:effectLst/>
              <a:uLnTx/>
              <a:uFillTx/>
              <a:latin typeface="Times New Roman" pitchFamily="18"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A1DC7473-B3CE-4695-848B-004CAAA6E768}" type="slidenum">
              <a:rPr lang="en-US" smtClean="0"/>
              <a:t>23</a:t>
            </a:fld>
            <a:endParaRPr lang="en-US"/>
          </a:p>
        </p:txBody>
      </p:sp>
    </p:spTree>
    <p:extLst>
      <p:ext uri="{BB962C8B-B14F-4D97-AF65-F5344CB8AC3E}">
        <p14:creationId xmlns:p14="http://schemas.microsoft.com/office/powerpoint/2010/main" val="4130185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srgbClr val="FFFFFF"/>
              </a:solidFill>
              <a:effectLst/>
              <a:uLnTx/>
              <a:uFillTx/>
              <a:latin typeface="Times New Roman" pitchFamily="18"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A1DC7473-B3CE-4695-848B-004CAAA6E768}" type="slidenum">
              <a:rPr lang="en-US" smtClean="0"/>
              <a:t>24</a:t>
            </a:fld>
            <a:endParaRPr lang="en-US"/>
          </a:p>
        </p:txBody>
      </p:sp>
    </p:spTree>
    <p:extLst>
      <p:ext uri="{BB962C8B-B14F-4D97-AF65-F5344CB8AC3E}">
        <p14:creationId xmlns:p14="http://schemas.microsoft.com/office/powerpoint/2010/main" val="21300809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srgbClr val="FFFFFF"/>
              </a:solidFill>
              <a:effectLst/>
              <a:uLnTx/>
              <a:uFillTx/>
              <a:latin typeface="Times New Roman" pitchFamily="18"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A1DC7473-B3CE-4695-848B-004CAAA6E768}" type="slidenum">
              <a:rPr lang="en-US" smtClean="0"/>
              <a:t>25</a:t>
            </a:fld>
            <a:endParaRPr lang="en-US"/>
          </a:p>
        </p:txBody>
      </p:sp>
    </p:spTree>
    <p:extLst>
      <p:ext uri="{BB962C8B-B14F-4D97-AF65-F5344CB8AC3E}">
        <p14:creationId xmlns:p14="http://schemas.microsoft.com/office/powerpoint/2010/main" val="15340154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srgbClr val="FFFFFF"/>
              </a:solidFill>
              <a:effectLst/>
              <a:uLnTx/>
              <a:uFillTx/>
              <a:latin typeface="Times New Roman" pitchFamily="18"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A1DC7473-B3CE-4695-848B-004CAAA6E768}" type="slidenum">
              <a:rPr lang="en-US" smtClean="0"/>
              <a:t>26</a:t>
            </a:fld>
            <a:endParaRPr lang="en-US"/>
          </a:p>
        </p:txBody>
      </p:sp>
    </p:spTree>
    <p:extLst>
      <p:ext uri="{BB962C8B-B14F-4D97-AF65-F5344CB8AC3E}">
        <p14:creationId xmlns:p14="http://schemas.microsoft.com/office/powerpoint/2010/main" val="24451463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srgbClr val="FFFFFF"/>
              </a:solidFill>
              <a:effectLst/>
              <a:uLnTx/>
              <a:uFillTx/>
              <a:latin typeface="Times New Roman" pitchFamily="18"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A1DC7473-B3CE-4695-848B-004CAAA6E768}" type="slidenum">
              <a:rPr lang="en-US" smtClean="0"/>
              <a:t>27</a:t>
            </a:fld>
            <a:endParaRPr lang="en-US"/>
          </a:p>
        </p:txBody>
      </p:sp>
    </p:spTree>
    <p:extLst>
      <p:ext uri="{BB962C8B-B14F-4D97-AF65-F5344CB8AC3E}">
        <p14:creationId xmlns:p14="http://schemas.microsoft.com/office/powerpoint/2010/main" val="3146186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srgbClr val="FFFFFF"/>
              </a:solidFill>
              <a:effectLst/>
              <a:uLnTx/>
              <a:uFillTx/>
              <a:latin typeface="Times New Roman" pitchFamily="18"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A1DC7473-B3CE-4695-848B-004CAAA6E768}" type="slidenum">
              <a:rPr lang="en-US" smtClean="0"/>
              <a:t>28</a:t>
            </a:fld>
            <a:endParaRPr lang="en-US"/>
          </a:p>
        </p:txBody>
      </p:sp>
    </p:spTree>
    <p:extLst>
      <p:ext uri="{BB962C8B-B14F-4D97-AF65-F5344CB8AC3E}">
        <p14:creationId xmlns:p14="http://schemas.microsoft.com/office/powerpoint/2010/main" val="14461413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srgbClr val="FFFFFF"/>
              </a:solidFill>
              <a:effectLst/>
              <a:uLnTx/>
              <a:uFillTx/>
              <a:latin typeface="Times New Roman" pitchFamily="18"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A1DC7473-B3CE-4695-848B-004CAAA6E768}" type="slidenum">
              <a:rPr lang="en-US" smtClean="0"/>
              <a:t>29</a:t>
            </a:fld>
            <a:endParaRPr lang="en-US"/>
          </a:p>
        </p:txBody>
      </p:sp>
    </p:spTree>
    <p:extLst>
      <p:ext uri="{BB962C8B-B14F-4D97-AF65-F5344CB8AC3E}">
        <p14:creationId xmlns:p14="http://schemas.microsoft.com/office/powerpoint/2010/main" val="3387684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DC7473-B3CE-4695-848B-004CAAA6E768}" type="slidenum">
              <a:rPr lang="en-US" smtClean="0"/>
              <a:t>3</a:t>
            </a:fld>
            <a:endParaRPr lang="en-US"/>
          </a:p>
        </p:txBody>
      </p:sp>
    </p:spTree>
    <p:extLst>
      <p:ext uri="{BB962C8B-B14F-4D97-AF65-F5344CB8AC3E}">
        <p14:creationId xmlns:p14="http://schemas.microsoft.com/office/powerpoint/2010/main" val="1740933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solidFill>
                  <a:srgbClr val="000000"/>
                </a:solidFill>
              </a:rPr>
              <a:t>If the different stages or phases of the bridge deck work occur within one construction season, any stage opened to traffic shall receive an interim coarse broom finish during placement, then saw the longitudinal grooves after the final stage. The interim broom finish will not be allowed as a surface texture when opened to traffic over a winter season. Saw longitudinal grooves in the deck prior to opening to traffic for a winter season.</a:t>
            </a:r>
          </a:p>
        </p:txBody>
      </p:sp>
      <p:sp>
        <p:nvSpPr>
          <p:cNvPr id="4" name="Slide Number Placeholder 3"/>
          <p:cNvSpPr>
            <a:spLocks noGrp="1"/>
          </p:cNvSpPr>
          <p:nvPr>
            <p:ph type="sldNum" sz="quarter" idx="10"/>
          </p:nvPr>
        </p:nvSpPr>
        <p:spPr/>
        <p:txBody>
          <a:bodyPr/>
          <a:lstStyle/>
          <a:p>
            <a:fld id="{A1DC7473-B3CE-4695-848B-004CAAA6E768}" type="slidenum">
              <a:rPr lang="en-US" smtClean="0"/>
              <a:t>30</a:t>
            </a:fld>
            <a:endParaRPr lang="en-US"/>
          </a:p>
        </p:txBody>
      </p:sp>
    </p:spTree>
    <p:extLst>
      <p:ext uri="{BB962C8B-B14F-4D97-AF65-F5344CB8AC3E}">
        <p14:creationId xmlns:p14="http://schemas.microsoft.com/office/powerpoint/2010/main" val="4201582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smtClean="0">
              <a:solidFill>
                <a:srgbClr val="000000"/>
              </a:solidFill>
            </a:endParaRPr>
          </a:p>
        </p:txBody>
      </p:sp>
      <p:sp>
        <p:nvSpPr>
          <p:cNvPr id="4" name="Slide Number Placeholder 3"/>
          <p:cNvSpPr>
            <a:spLocks noGrp="1"/>
          </p:cNvSpPr>
          <p:nvPr>
            <p:ph type="sldNum" sz="quarter" idx="10"/>
          </p:nvPr>
        </p:nvSpPr>
        <p:spPr/>
        <p:txBody>
          <a:bodyPr/>
          <a:lstStyle/>
          <a:p>
            <a:fld id="{A1DC7473-B3CE-4695-848B-004CAAA6E768}" type="slidenum">
              <a:rPr lang="en-US" smtClean="0"/>
              <a:t>31</a:t>
            </a:fld>
            <a:endParaRPr lang="en-US"/>
          </a:p>
        </p:txBody>
      </p:sp>
    </p:spTree>
    <p:extLst>
      <p:ext uri="{BB962C8B-B14F-4D97-AF65-F5344CB8AC3E}">
        <p14:creationId xmlns:p14="http://schemas.microsoft.com/office/powerpoint/2010/main" val="42445751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smtClean="0">
              <a:solidFill>
                <a:srgbClr val="000000"/>
              </a:solidFill>
            </a:endParaRPr>
          </a:p>
        </p:txBody>
      </p:sp>
      <p:sp>
        <p:nvSpPr>
          <p:cNvPr id="4" name="Slide Number Placeholder 3"/>
          <p:cNvSpPr>
            <a:spLocks noGrp="1"/>
          </p:cNvSpPr>
          <p:nvPr>
            <p:ph type="sldNum" sz="quarter" idx="10"/>
          </p:nvPr>
        </p:nvSpPr>
        <p:spPr/>
        <p:txBody>
          <a:bodyPr/>
          <a:lstStyle/>
          <a:p>
            <a:fld id="{A1DC7473-B3CE-4695-848B-004CAAA6E768}" type="slidenum">
              <a:rPr lang="en-US" smtClean="0"/>
              <a:t>32</a:t>
            </a:fld>
            <a:endParaRPr lang="en-US"/>
          </a:p>
        </p:txBody>
      </p:sp>
    </p:spTree>
    <p:extLst>
      <p:ext uri="{BB962C8B-B14F-4D97-AF65-F5344CB8AC3E}">
        <p14:creationId xmlns:p14="http://schemas.microsoft.com/office/powerpoint/2010/main" val="26691297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A1DC7473-B3CE-4695-848B-004CAAA6E768}" type="slidenum">
              <a:rPr lang="en-US" smtClean="0"/>
              <a:t>33</a:t>
            </a:fld>
            <a:endParaRPr lang="en-US"/>
          </a:p>
        </p:txBody>
      </p:sp>
    </p:spTree>
    <p:extLst>
      <p:ext uri="{BB962C8B-B14F-4D97-AF65-F5344CB8AC3E}">
        <p14:creationId xmlns:p14="http://schemas.microsoft.com/office/powerpoint/2010/main" val="19839438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A1DC7473-B3CE-4695-848B-004CAAA6E768}" type="slidenum">
              <a:rPr lang="en-US" smtClean="0"/>
              <a:t>34</a:t>
            </a:fld>
            <a:endParaRPr lang="en-US"/>
          </a:p>
        </p:txBody>
      </p:sp>
    </p:spTree>
    <p:extLst>
      <p:ext uri="{BB962C8B-B14F-4D97-AF65-F5344CB8AC3E}">
        <p14:creationId xmlns:p14="http://schemas.microsoft.com/office/powerpoint/2010/main" val="17695951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A1DC7473-B3CE-4695-848B-004CAAA6E768}" type="slidenum">
              <a:rPr lang="en-US" smtClean="0"/>
              <a:t>35</a:t>
            </a:fld>
            <a:endParaRPr lang="en-US"/>
          </a:p>
        </p:txBody>
      </p:sp>
    </p:spTree>
    <p:extLst>
      <p:ext uri="{BB962C8B-B14F-4D97-AF65-F5344CB8AC3E}">
        <p14:creationId xmlns:p14="http://schemas.microsoft.com/office/powerpoint/2010/main" val="5763666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A1DC7473-B3CE-4695-848B-004CAAA6E768}" type="slidenum">
              <a:rPr lang="en-US" smtClean="0"/>
              <a:t>36</a:t>
            </a:fld>
            <a:endParaRPr lang="en-US"/>
          </a:p>
        </p:txBody>
      </p:sp>
    </p:spTree>
    <p:extLst>
      <p:ext uri="{BB962C8B-B14F-4D97-AF65-F5344CB8AC3E}">
        <p14:creationId xmlns:p14="http://schemas.microsoft.com/office/powerpoint/2010/main" val="30350105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A1DC7473-B3CE-4695-848B-004CAAA6E768}" type="slidenum">
              <a:rPr lang="en-US" smtClean="0"/>
              <a:t>37</a:t>
            </a:fld>
            <a:endParaRPr lang="en-US"/>
          </a:p>
        </p:txBody>
      </p:sp>
    </p:spTree>
    <p:extLst>
      <p:ext uri="{BB962C8B-B14F-4D97-AF65-F5344CB8AC3E}">
        <p14:creationId xmlns:p14="http://schemas.microsoft.com/office/powerpoint/2010/main" val="7187592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A1DC7473-B3CE-4695-848B-004CAAA6E768}" type="slidenum">
              <a:rPr lang="en-US" smtClean="0"/>
              <a:t>38</a:t>
            </a:fld>
            <a:endParaRPr lang="en-US"/>
          </a:p>
        </p:txBody>
      </p:sp>
    </p:spTree>
    <p:extLst>
      <p:ext uri="{BB962C8B-B14F-4D97-AF65-F5344CB8AC3E}">
        <p14:creationId xmlns:p14="http://schemas.microsoft.com/office/powerpoint/2010/main" val="4902821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A1DC7473-B3CE-4695-848B-004CAAA6E768}" type="slidenum">
              <a:rPr lang="en-US" smtClean="0"/>
              <a:t>39</a:t>
            </a:fld>
            <a:endParaRPr lang="en-US"/>
          </a:p>
        </p:txBody>
      </p:sp>
    </p:spTree>
    <p:extLst>
      <p:ext uri="{BB962C8B-B14F-4D97-AF65-F5344CB8AC3E}">
        <p14:creationId xmlns:p14="http://schemas.microsoft.com/office/powerpoint/2010/main" val="3889482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DC7473-B3CE-4695-848B-004CAAA6E768}" type="slidenum">
              <a:rPr lang="en-US" smtClean="0"/>
              <a:t>4</a:t>
            </a:fld>
            <a:endParaRPr lang="en-US"/>
          </a:p>
        </p:txBody>
      </p:sp>
    </p:spTree>
    <p:extLst>
      <p:ext uri="{BB962C8B-B14F-4D97-AF65-F5344CB8AC3E}">
        <p14:creationId xmlns:p14="http://schemas.microsoft.com/office/powerpoint/2010/main" val="17879713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A1DC7473-B3CE-4695-848B-004CAAA6E768}" type="slidenum">
              <a:rPr lang="en-US" smtClean="0"/>
              <a:t>40</a:t>
            </a:fld>
            <a:endParaRPr lang="en-US"/>
          </a:p>
        </p:txBody>
      </p:sp>
    </p:spTree>
    <p:extLst>
      <p:ext uri="{BB962C8B-B14F-4D97-AF65-F5344CB8AC3E}">
        <p14:creationId xmlns:p14="http://schemas.microsoft.com/office/powerpoint/2010/main" val="34156005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smtClean="0">
              <a:solidFill>
                <a:srgbClr val="000000"/>
              </a:solidFill>
            </a:endParaRPr>
          </a:p>
        </p:txBody>
      </p:sp>
      <p:sp>
        <p:nvSpPr>
          <p:cNvPr id="4" name="Slide Number Placeholder 3"/>
          <p:cNvSpPr>
            <a:spLocks noGrp="1"/>
          </p:cNvSpPr>
          <p:nvPr>
            <p:ph type="sldNum" sz="quarter" idx="10"/>
          </p:nvPr>
        </p:nvSpPr>
        <p:spPr/>
        <p:txBody>
          <a:bodyPr/>
          <a:lstStyle/>
          <a:p>
            <a:fld id="{A1DC7473-B3CE-4695-848B-004CAAA6E768}" type="slidenum">
              <a:rPr lang="en-US" smtClean="0"/>
              <a:t>41</a:t>
            </a:fld>
            <a:endParaRPr lang="en-US"/>
          </a:p>
        </p:txBody>
      </p:sp>
    </p:spTree>
    <p:extLst>
      <p:ext uri="{BB962C8B-B14F-4D97-AF65-F5344CB8AC3E}">
        <p14:creationId xmlns:p14="http://schemas.microsoft.com/office/powerpoint/2010/main" val="207305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smtClean="0">
              <a:solidFill>
                <a:srgbClr val="000000"/>
              </a:solidFill>
            </a:endParaRPr>
          </a:p>
        </p:txBody>
      </p:sp>
      <p:sp>
        <p:nvSpPr>
          <p:cNvPr id="4" name="Slide Number Placeholder 3"/>
          <p:cNvSpPr>
            <a:spLocks noGrp="1"/>
          </p:cNvSpPr>
          <p:nvPr>
            <p:ph type="sldNum" sz="quarter" idx="10"/>
          </p:nvPr>
        </p:nvSpPr>
        <p:spPr/>
        <p:txBody>
          <a:bodyPr/>
          <a:lstStyle/>
          <a:p>
            <a:fld id="{A1DC7473-B3CE-4695-848B-004CAAA6E768}" type="slidenum">
              <a:rPr lang="en-US" smtClean="0"/>
              <a:t>42</a:t>
            </a:fld>
            <a:endParaRPr lang="en-US"/>
          </a:p>
        </p:txBody>
      </p:sp>
    </p:spTree>
    <p:extLst>
      <p:ext uri="{BB962C8B-B14F-4D97-AF65-F5344CB8AC3E}">
        <p14:creationId xmlns:p14="http://schemas.microsoft.com/office/powerpoint/2010/main" val="34652247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smtClean="0">
              <a:solidFill>
                <a:srgbClr val="000000"/>
              </a:solidFill>
            </a:endParaRPr>
          </a:p>
        </p:txBody>
      </p:sp>
      <p:sp>
        <p:nvSpPr>
          <p:cNvPr id="4" name="Slide Number Placeholder 3"/>
          <p:cNvSpPr>
            <a:spLocks noGrp="1"/>
          </p:cNvSpPr>
          <p:nvPr>
            <p:ph type="sldNum" sz="quarter" idx="10"/>
          </p:nvPr>
        </p:nvSpPr>
        <p:spPr/>
        <p:txBody>
          <a:bodyPr/>
          <a:lstStyle/>
          <a:p>
            <a:fld id="{A1DC7473-B3CE-4695-848B-004CAAA6E768}" type="slidenum">
              <a:rPr lang="en-US" smtClean="0"/>
              <a:t>43</a:t>
            </a:fld>
            <a:endParaRPr lang="en-US"/>
          </a:p>
        </p:txBody>
      </p:sp>
    </p:spTree>
    <p:extLst>
      <p:ext uri="{BB962C8B-B14F-4D97-AF65-F5344CB8AC3E}">
        <p14:creationId xmlns:p14="http://schemas.microsoft.com/office/powerpoint/2010/main" val="529303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srgbClr val="000000"/>
                </a:solidFill>
                <a:latin typeface="Times New Roman" pitchFamily="18" charset="0"/>
              </a:rPr>
              <a:t>Important that the Crews/Contractors that are placing the bridge deck concrete, approach slab concrete, and approach pavement,(concrete or asphalt) are on the same page</a:t>
            </a:r>
          </a:p>
          <a:p>
            <a:pPr lvl="0" eaLnBrk="0" fontAlgn="base" hangingPunct="0">
              <a:spcBef>
                <a:spcPct val="30000"/>
              </a:spcBef>
              <a:spcAft>
                <a:spcPct val="0"/>
              </a:spcAft>
            </a:pPr>
            <a:r>
              <a:rPr lang="en-US" altLang="en-US" dirty="0">
                <a:solidFill>
                  <a:srgbClr val="000000"/>
                </a:solidFill>
                <a:latin typeface="Times New Roman" pitchFamily="18" charset="0"/>
              </a:rPr>
              <a:t>(Proactive, not Reactive)</a:t>
            </a:r>
          </a:p>
          <a:p>
            <a:endParaRPr lang="en-US" dirty="0"/>
          </a:p>
        </p:txBody>
      </p:sp>
      <p:sp>
        <p:nvSpPr>
          <p:cNvPr id="4" name="Slide Number Placeholder 3"/>
          <p:cNvSpPr>
            <a:spLocks noGrp="1"/>
          </p:cNvSpPr>
          <p:nvPr>
            <p:ph type="sldNum" sz="quarter" idx="10"/>
          </p:nvPr>
        </p:nvSpPr>
        <p:spPr/>
        <p:txBody>
          <a:bodyPr/>
          <a:lstStyle/>
          <a:p>
            <a:fld id="{A1DC7473-B3CE-4695-848B-004CAAA6E768}" type="slidenum">
              <a:rPr lang="en-US" smtClean="0"/>
              <a:t>5</a:t>
            </a:fld>
            <a:endParaRPr lang="en-US"/>
          </a:p>
        </p:txBody>
      </p:sp>
    </p:spTree>
    <p:extLst>
      <p:ext uri="{BB962C8B-B14F-4D97-AF65-F5344CB8AC3E}">
        <p14:creationId xmlns:p14="http://schemas.microsoft.com/office/powerpoint/2010/main" val="2153427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Top graph is 25’ base length continuous report while bottom graph is the actual inertial profile.  The profile caused the roughness to increase. </a:t>
            </a:r>
          </a:p>
        </p:txBody>
      </p:sp>
      <p:sp>
        <p:nvSpPr>
          <p:cNvPr id="4" name="Slide Number Placeholder 3"/>
          <p:cNvSpPr>
            <a:spLocks noGrp="1"/>
          </p:cNvSpPr>
          <p:nvPr>
            <p:ph type="sldNum" sz="quarter" idx="10"/>
          </p:nvPr>
        </p:nvSpPr>
        <p:spPr/>
        <p:txBody>
          <a:bodyPr/>
          <a:lstStyle/>
          <a:p>
            <a:fld id="{A1DC7473-B3CE-4695-848B-004CAAA6E768}" type="slidenum">
              <a:rPr lang="en-US" smtClean="0"/>
              <a:t>6</a:t>
            </a:fld>
            <a:endParaRPr lang="en-US"/>
          </a:p>
        </p:txBody>
      </p:sp>
    </p:spTree>
    <p:extLst>
      <p:ext uri="{BB962C8B-B14F-4D97-AF65-F5344CB8AC3E}">
        <p14:creationId xmlns:p14="http://schemas.microsoft.com/office/powerpoint/2010/main" val="3567206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srgbClr val="FFFFFF"/>
              </a:solidFill>
              <a:effectLst/>
              <a:uLnTx/>
              <a:uFillTx/>
              <a:latin typeface="Times New Roman" pitchFamily="18" charset="0"/>
              <a:ea typeface="+mn-ea"/>
              <a:cs typeface="Arial" panose="020B0604020202020204" pitchFamily="34" charset="0"/>
            </a:endParaRPr>
          </a:p>
          <a:p>
            <a:pPr eaLnBrk="1" hangingPunct="1">
              <a:spcBef>
                <a:spcPct val="0"/>
              </a:spcBef>
              <a:buFont typeface="Arial" pitchFamily="34" charset="0"/>
              <a:buNone/>
              <a:defRPr/>
            </a:pPr>
            <a:r>
              <a:rPr lang="en-US" dirty="0" smtClean="0">
                <a:solidFill>
                  <a:srgbClr val="FFFFFF">
                    <a:lumMod val="95000"/>
                  </a:srgbClr>
                </a:solidFill>
                <a:cs typeface="Arial" charset="0"/>
              </a:rPr>
              <a:t>International Roughness Index (IRI) is a composite model of vehicle suspensions</a:t>
            </a:r>
          </a:p>
          <a:p>
            <a:pPr>
              <a:defRPr/>
            </a:pPr>
            <a:r>
              <a:rPr lang="en-US" altLang="en-US" dirty="0" smtClean="0">
                <a:solidFill>
                  <a:srgbClr val="000000"/>
                </a:solidFill>
              </a:rPr>
              <a:t>IRI is sensitive to roughness wavelengths from about 1 to 2 feet (tire patch) to 300 feet.  Beyond 300 feet, the entire vehicle moves with the general grade without suspension movement.</a:t>
            </a:r>
          </a:p>
          <a:p>
            <a:pPr>
              <a:defRPr/>
            </a:pPr>
            <a:r>
              <a:rPr lang="en-US" altLang="en-US" dirty="0" smtClean="0">
                <a:solidFill>
                  <a:srgbClr val="000000"/>
                </a:solidFill>
              </a:rPr>
              <a:t>IRI model simulates each wheel track across the collected inertial road profile with a simulated travel speed of 50 mph</a:t>
            </a:r>
          </a:p>
          <a:p>
            <a:pPr>
              <a:defRPr/>
            </a:pPr>
            <a:r>
              <a:rPr lang="en-US" altLang="en-US" dirty="0" smtClean="0">
                <a:solidFill>
                  <a:srgbClr val="000000"/>
                </a:solidFill>
              </a:rPr>
              <a:t>IRI provides a mathematical assessment of the section profile aimed at quantifying the quality of the ride in a passenger car.</a:t>
            </a:r>
          </a:p>
          <a:p>
            <a:pPr marL="342900" indent="-342900">
              <a:spcBef>
                <a:spcPct val="0"/>
              </a:spcBef>
              <a:buFont typeface="Arial" panose="020B0604020202020204" pitchFamily="34" charset="0"/>
              <a:buChar char="•"/>
              <a:defRPr/>
            </a:pPr>
            <a:endParaRPr lang="en-US" dirty="0" smtClean="0">
              <a:solidFill>
                <a:srgbClr val="FFFFFF"/>
              </a:solidFill>
              <a:cs typeface="Arial" panose="020B0604020202020204" pitchFamily="34" charset="0"/>
            </a:endParaRPr>
          </a:p>
          <a:p>
            <a:pPr marL="342900" indent="-342900">
              <a:spcBef>
                <a:spcPct val="0"/>
              </a:spcBef>
              <a:buFont typeface="Arial" panose="020B0604020202020204" pitchFamily="34" charset="0"/>
              <a:buChar char="•"/>
              <a:defRPr/>
            </a:pPr>
            <a:r>
              <a:rPr lang="en-US" dirty="0" smtClean="0">
                <a:solidFill>
                  <a:srgbClr val="FFFFFF"/>
                </a:solidFill>
                <a:cs typeface="Arial" panose="020B0604020202020204" pitchFamily="34" charset="0"/>
              </a:rPr>
              <a:t>MRI (Mean IRI) average IRI of both wheel paths in the given lane</a:t>
            </a:r>
          </a:p>
          <a:p>
            <a:pPr marL="457200" indent="-457200" eaLnBrk="1" hangingPunct="1">
              <a:spcBef>
                <a:spcPct val="0"/>
              </a:spcBef>
              <a:buFont typeface="Arial" pitchFamily="34" charset="0"/>
              <a:buChar char="•"/>
              <a:defRPr/>
            </a:pPr>
            <a:r>
              <a:rPr lang="en-US" dirty="0" smtClean="0">
                <a:solidFill>
                  <a:srgbClr val="FFFFFF"/>
                </a:solidFill>
                <a:cs typeface="Arial" charset="0"/>
              </a:rPr>
              <a:t>Overall criteria waived if bridge encounter is less than 265 feet in length</a:t>
            </a:r>
          </a:p>
          <a:p>
            <a:pPr>
              <a:defRPr/>
            </a:pPr>
            <a:r>
              <a:rPr lang="en-US" altLang="en-US" dirty="0" smtClean="0">
                <a:solidFill>
                  <a:srgbClr val="000000"/>
                </a:solidFill>
              </a:rPr>
              <a:t>Overall roughness criteria has to be waived for shorter bridges as one bump or dip or roughness event counts more and more as the bridge encounter gets shorter.  </a:t>
            </a:r>
          </a:p>
          <a:p>
            <a:pPr>
              <a:defRPr/>
            </a:pPr>
            <a:endParaRPr lang="en-US" altLang="en-US" dirty="0" smtClean="0">
              <a:solidFill>
                <a:srgbClr val="000000"/>
              </a:solidFill>
            </a:endParaRPr>
          </a:p>
          <a:p>
            <a:pPr>
              <a:defRPr/>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A1DC7473-B3CE-4695-848B-004CAAA6E768}" type="slidenum">
              <a:rPr lang="en-US" smtClean="0"/>
              <a:t>7</a:t>
            </a:fld>
            <a:endParaRPr lang="en-US"/>
          </a:p>
        </p:txBody>
      </p:sp>
    </p:spTree>
    <p:extLst>
      <p:ext uri="{BB962C8B-B14F-4D97-AF65-F5344CB8AC3E}">
        <p14:creationId xmlns:p14="http://schemas.microsoft.com/office/powerpoint/2010/main" val="1098211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DC7473-B3CE-4695-848B-004CAAA6E768}" type="slidenum">
              <a:rPr lang="en-US" smtClean="0"/>
              <a:t>8</a:t>
            </a:fld>
            <a:endParaRPr lang="en-US"/>
          </a:p>
        </p:txBody>
      </p:sp>
    </p:spTree>
    <p:extLst>
      <p:ext uri="{BB962C8B-B14F-4D97-AF65-F5344CB8AC3E}">
        <p14:creationId xmlns:p14="http://schemas.microsoft.com/office/powerpoint/2010/main" val="3190451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The 25 foot sliding </a:t>
            </a:r>
            <a:r>
              <a:rPr kumimoji="0" lang="en-US" altLang="en-US" sz="1200" b="0" i="0" u="none" strike="noStrike" kern="1200" cap="none" spc="0" normalizeH="0" baseline="0" noProof="0" dirty="0" err="1" smtClean="0">
                <a:ln>
                  <a:noFill/>
                </a:ln>
                <a:solidFill>
                  <a:srgbClr val="000000"/>
                </a:solidFill>
                <a:effectLst/>
                <a:uLnTx/>
                <a:uFillTx/>
                <a:latin typeface="Times New Roman" pitchFamily="18" charset="0"/>
                <a:ea typeface="+mn-ea"/>
                <a:cs typeface="+mn-cs"/>
              </a:rPr>
              <a:t>baselength</a:t>
            </a:r>
            <a:r>
              <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 in effect becomes a roughness “hotspot” locator.  The shorter the </a:t>
            </a:r>
            <a:r>
              <a:rPr kumimoji="0" lang="en-US" altLang="en-US" sz="1200" b="0" i="0" u="none" strike="noStrike" kern="1200" cap="none" spc="0" normalizeH="0" baseline="0" noProof="0" dirty="0" err="1" smtClean="0">
                <a:ln>
                  <a:noFill/>
                </a:ln>
                <a:solidFill>
                  <a:srgbClr val="000000"/>
                </a:solidFill>
                <a:effectLst/>
                <a:uLnTx/>
                <a:uFillTx/>
                <a:latin typeface="Times New Roman" pitchFamily="18" charset="0"/>
                <a:ea typeface="+mn-ea"/>
                <a:cs typeface="+mn-cs"/>
              </a:rPr>
              <a:t>baselength</a:t>
            </a:r>
            <a:r>
              <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 the more each individual roughness event counts to get back to units of vertical inches of roughness per longitudinal mile.  For 25 </a:t>
            </a:r>
            <a:r>
              <a:rPr kumimoji="0" lang="en-US" altLang="en-US" sz="1200" b="0" i="0" u="none" strike="noStrike" kern="1200" cap="none" spc="0" normalizeH="0" baseline="0" noProof="0" dirty="0" err="1" smtClean="0">
                <a:ln>
                  <a:noFill/>
                </a:ln>
                <a:solidFill>
                  <a:srgbClr val="000000"/>
                </a:solidFill>
                <a:effectLst/>
                <a:uLnTx/>
                <a:uFillTx/>
                <a:latin typeface="Times New Roman" pitchFamily="18" charset="0"/>
                <a:ea typeface="+mn-ea"/>
                <a:cs typeface="+mn-cs"/>
              </a:rPr>
              <a:t>ft</a:t>
            </a:r>
            <a:r>
              <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 </a:t>
            </a:r>
            <a:r>
              <a:rPr kumimoji="0" lang="en-US" altLang="en-US" sz="1200" b="0" i="0" u="none" strike="noStrike" kern="1200" cap="none" spc="0" normalizeH="0" baseline="0" noProof="0" dirty="0" err="1" smtClean="0">
                <a:ln>
                  <a:noFill/>
                </a:ln>
                <a:solidFill>
                  <a:srgbClr val="000000"/>
                </a:solidFill>
                <a:effectLst/>
                <a:uLnTx/>
                <a:uFillTx/>
                <a:latin typeface="Times New Roman" pitchFamily="18" charset="0"/>
                <a:ea typeface="+mn-ea"/>
                <a:cs typeface="+mn-cs"/>
              </a:rPr>
              <a:t>baselength</a:t>
            </a:r>
            <a:r>
              <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 each roughness event that causes suspension movement gets multiplied a bit over 211 times.  For 528 </a:t>
            </a:r>
            <a:r>
              <a:rPr kumimoji="0" lang="en-US" altLang="en-US" sz="1200" b="0" i="0" u="none" strike="noStrike" kern="1200" cap="none" spc="0" normalizeH="0" baseline="0" noProof="0" dirty="0" err="1" smtClean="0">
                <a:ln>
                  <a:noFill/>
                </a:ln>
                <a:solidFill>
                  <a:srgbClr val="000000"/>
                </a:solidFill>
                <a:effectLst/>
                <a:uLnTx/>
                <a:uFillTx/>
                <a:latin typeface="Times New Roman" pitchFamily="18" charset="0"/>
                <a:ea typeface="+mn-ea"/>
                <a:cs typeface="+mn-cs"/>
              </a:rPr>
              <a:t>ft</a:t>
            </a:r>
            <a:r>
              <a:rPr kumimoji="0" lang="en-US" alt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 each event only gets multiplied 10 times to get back to inches per mile units.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srgbClr val="FFFFFF"/>
              </a:solidFill>
              <a:effectLst/>
              <a:uLnTx/>
              <a:uFillTx/>
              <a:latin typeface="Times New Roman" pitchFamily="18"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A1DC7473-B3CE-4695-848B-004CAAA6E768}" type="slidenum">
              <a:rPr lang="en-US" smtClean="0"/>
              <a:t>9</a:t>
            </a:fld>
            <a:endParaRPr lang="en-US"/>
          </a:p>
        </p:txBody>
      </p:sp>
    </p:spTree>
    <p:extLst>
      <p:ext uri="{BB962C8B-B14F-4D97-AF65-F5344CB8AC3E}">
        <p14:creationId xmlns:p14="http://schemas.microsoft.com/office/powerpoint/2010/main" val="3470425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15533" y="2130425"/>
            <a:ext cx="6942666"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2362200" y="3886200"/>
            <a:ext cx="54102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12880698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493AFFD-16A9-4771-865C-468DE66242DC}" type="datetimeFigureOut">
              <a:rPr lang="en-US" smtClean="0"/>
              <a:t>3/6/2015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EA41A34-C413-453B-B161-E595A052874B}" type="slidenum">
              <a:rPr lang="en-US" smtClean="0"/>
              <a:t>‹#›</a:t>
            </a:fld>
            <a:endParaRPr lang="en-US"/>
          </a:p>
        </p:txBody>
      </p:sp>
    </p:spTree>
    <p:extLst>
      <p:ext uri="{BB962C8B-B14F-4D97-AF65-F5344CB8AC3E}">
        <p14:creationId xmlns:p14="http://schemas.microsoft.com/office/powerpoint/2010/main" val="2655356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493AFFD-16A9-4771-865C-468DE66242DC}" type="datetimeFigureOut">
              <a:rPr lang="en-US" smtClean="0"/>
              <a:t>3/6/2015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EA41A34-C413-453B-B161-E595A052874B}" type="slidenum">
              <a:rPr lang="en-US" smtClean="0"/>
              <a:t>‹#›</a:t>
            </a:fld>
            <a:endParaRPr lang="en-US"/>
          </a:p>
        </p:txBody>
      </p:sp>
    </p:spTree>
    <p:extLst>
      <p:ext uri="{BB962C8B-B14F-4D97-AF65-F5344CB8AC3E}">
        <p14:creationId xmlns:p14="http://schemas.microsoft.com/office/powerpoint/2010/main" val="226461675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064498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493AFFD-16A9-4771-865C-468DE66242DC}" type="datetimeFigureOut">
              <a:rPr lang="en-US" smtClean="0"/>
              <a:t>3/6/2015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EA41A34-C413-453B-B161-E595A052874B}" type="slidenum">
              <a:rPr lang="en-US" smtClean="0"/>
              <a:t>‹#›</a:t>
            </a:fld>
            <a:endParaRPr lang="en-US"/>
          </a:p>
        </p:txBody>
      </p:sp>
    </p:spTree>
    <p:extLst>
      <p:ext uri="{BB962C8B-B14F-4D97-AF65-F5344CB8AC3E}">
        <p14:creationId xmlns:p14="http://schemas.microsoft.com/office/powerpoint/2010/main" val="313968918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493AFFD-16A9-4771-865C-468DE66242DC}" type="datetimeFigureOut">
              <a:rPr lang="en-US" smtClean="0"/>
              <a:t>3/6/2015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EA41A34-C413-453B-B161-E595A052874B}" type="slidenum">
              <a:rPr lang="en-US" smtClean="0"/>
              <a:t>‹#›</a:t>
            </a:fld>
            <a:endParaRPr lang="en-US"/>
          </a:p>
        </p:txBody>
      </p:sp>
    </p:spTree>
    <p:extLst>
      <p:ext uri="{BB962C8B-B14F-4D97-AF65-F5344CB8AC3E}">
        <p14:creationId xmlns:p14="http://schemas.microsoft.com/office/powerpoint/2010/main" val="33422066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A493AFFD-16A9-4771-865C-468DE66242DC}" type="datetimeFigureOut">
              <a:rPr lang="en-US" smtClean="0"/>
              <a:t>3/6/2015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EA41A34-C413-453B-B161-E595A052874B}" type="slidenum">
              <a:rPr lang="en-US" smtClean="0"/>
              <a:t>‹#›</a:t>
            </a:fld>
            <a:endParaRPr lang="en-US"/>
          </a:p>
        </p:txBody>
      </p:sp>
    </p:spTree>
    <p:extLst>
      <p:ext uri="{BB962C8B-B14F-4D97-AF65-F5344CB8AC3E}">
        <p14:creationId xmlns:p14="http://schemas.microsoft.com/office/powerpoint/2010/main" val="88502090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1193571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493AFFD-16A9-4771-865C-468DE66242DC}" type="datetimeFigureOut">
              <a:rPr lang="en-US" smtClean="0"/>
              <a:t>3/6/2015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EA41A34-C413-453B-B161-E595A052874B}" type="slidenum">
              <a:rPr lang="en-US" smtClean="0"/>
              <a:t>‹#›</a:t>
            </a:fld>
            <a:endParaRPr lang="en-US"/>
          </a:p>
        </p:txBody>
      </p:sp>
    </p:spTree>
    <p:extLst>
      <p:ext uri="{BB962C8B-B14F-4D97-AF65-F5344CB8AC3E}">
        <p14:creationId xmlns:p14="http://schemas.microsoft.com/office/powerpoint/2010/main" val="342691316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5317148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6067" y="4809067"/>
            <a:ext cx="64770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2396067" y="262467"/>
            <a:ext cx="6477000" cy="45381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96067" y="5400677"/>
            <a:ext cx="64770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8686874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98600" y="274638"/>
            <a:ext cx="7188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498600" y="1600200"/>
            <a:ext cx="7188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737716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6073" y="579550"/>
            <a:ext cx="6391893" cy="1790163"/>
          </a:xfrm>
        </p:spPr>
        <p:txBody>
          <a:bodyPr>
            <a:noAutofit/>
          </a:bodyPr>
          <a:lstStyle/>
          <a:p>
            <a:r>
              <a:rPr lang="en-US" sz="4800" b="1" cap="all" dirty="0">
                <a:ln w="6350">
                  <a:noFill/>
                </a:ln>
                <a:effectLst>
                  <a:outerShdw blurRad="127000" dist="200000" dir="2700000" algn="tl" rotWithShape="0">
                    <a:srgbClr val="000000">
                      <a:alpha val="30000"/>
                    </a:srgbClr>
                  </a:outerShdw>
                </a:effectLst>
                <a:latin typeface="Lucida Sans" panose="020B0602030504020204" pitchFamily="34" charset="0"/>
              </a:rPr>
              <a:t>2015 Conaway Conference</a:t>
            </a:r>
          </a:p>
        </p:txBody>
      </p:sp>
      <p:sp>
        <p:nvSpPr>
          <p:cNvPr id="3" name="Subtitle 2"/>
          <p:cNvSpPr>
            <a:spLocks noGrp="1"/>
          </p:cNvSpPr>
          <p:nvPr>
            <p:ph type="subTitle" idx="1"/>
          </p:nvPr>
        </p:nvSpPr>
        <p:spPr>
          <a:xfrm>
            <a:off x="2189408" y="2459865"/>
            <a:ext cx="6108558" cy="3916221"/>
          </a:xfrm>
        </p:spPr>
        <p:txBody>
          <a:bodyPr>
            <a:normAutofit fontScale="85000" lnSpcReduction="10000"/>
          </a:bodyPr>
          <a:lstStyle/>
          <a:p>
            <a:r>
              <a:rPr lang="en-US" b="1" dirty="0" smtClean="0">
                <a:latin typeface="Book Antiqua" panose="02040602050305030304" pitchFamily="18" charset="0"/>
              </a:rPr>
              <a:t>Proposal Note 555 Surface Smoothness for Bridges and Approaches</a:t>
            </a:r>
            <a:endParaRPr lang="en-US" b="1" dirty="0">
              <a:latin typeface="Book Antiqua" panose="02040602050305030304" pitchFamily="18" charset="0"/>
            </a:endParaRPr>
          </a:p>
          <a:p>
            <a:endParaRPr lang="en-US" sz="1600" dirty="0"/>
          </a:p>
          <a:p>
            <a:r>
              <a:rPr lang="en-US" sz="2800" dirty="0" smtClean="0">
                <a:latin typeface="Book Antiqua" panose="02040602050305030304" pitchFamily="18" charset="0"/>
              </a:rPr>
              <a:t>Jim Welter, </a:t>
            </a:r>
            <a:r>
              <a:rPr lang="en-US" sz="2800" dirty="0">
                <a:latin typeface="Book Antiqua" panose="02040602050305030304" pitchFamily="18" charset="0"/>
              </a:rPr>
              <a:t>P. E.</a:t>
            </a:r>
          </a:p>
          <a:p>
            <a:r>
              <a:rPr lang="en-US" sz="2800" dirty="0">
                <a:latin typeface="Book Antiqua" panose="02040602050305030304" pitchFamily="18" charset="0"/>
              </a:rPr>
              <a:t>Construction </a:t>
            </a:r>
            <a:r>
              <a:rPr lang="en-US" sz="2800" dirty="0" smtClean="0">
                <a:latin typeface="Book Antiqua" panose="02040602050305030304" pitchFamily="18" charset="0"/>
              </a:rPr>
              <a:t>Structures Engineer ,</a:t>
            </a:r>
          </a:p>
          <a:p>
            <a:r>
              <a:rPr lang="en-US" sz="2800" dirty="0" smtClean="0">
                <a:latin typeface="Book Antiqua" panose="02040602050305030304" pitchFamily="18" charset="0"/>
              </a:rPr>
              <a:t>Office of Construction Administration</a:t>
            </a:r>
          </a:p>
          <a:p>
            <a:r>
              <a:rPr lang="en-US" sz="2800" dirty="0" smtClean="0">
                <a:latin typeface="Book Antiqua" panose="02040602050305030304" pitchFamily="18" charset="0"/>
              </a:rPr>
              <a:t>Brian Schleppi,</a:t>
            </a:r>
          </a:p>
          <a:p>
            <a:r>
              <a:rPr lang="en-US" sz="2800" dirty="0" smtClean="0">
                <a:latin typeface="Book Antiqua" panose="02040602050305030304" pitchFamily="18" charset="0"/>
              </a:rPr>
              <a:t>Infrastructure Management Administrator,</a:t>
            </a:r>
          </a:p>
          <a:p>
            <a:r>
              <a:rPr lang="en-US" sz="2800" dirty="0" smtClean="0">
                <a:latin typeface="Book Antiqua" panose="02040602050305030304" pitchFamily="18" charset="0"/>
              </a:rPr>
              <a:t>Office of Technical Services</a:t>
            </a:r>
          </a:p>
          <a:p>
            <a:endParaRPr lang="en-US" sz="2800" dirty="0" smtClean="0">
              <a:latin typeface="Book Antiqua" panose="02040602050305030304" pitchFamily="18" charset="0"/>
            </a:endParaRPr>
          </a:p>
          <a:p>
            <a:endParaRPr lang="en-US" sz="2800" dirty="0">
              <a:latin typeface="Book Antiqua" panose="02040602050305030304" pitchFamily="18" charset="0"/>
            </a:endParaRPr>
          </a:p>
          <a:p>
            <a:endParaRPr lang="en-US" dirty="0"/>
          </a:p>
        </p:txBody>
      </p:sp>
    </p:spTree>
    <p:extLst>
      <p:ext uri="{BB962C8B-B14F-4D97-AF65-F5344CB8AC3E}">
        <p14:creationId xmlns:p14="http://schemas.microsoft.com/office/powerpoint/2010/main" val="34949026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fontAlgn="base">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Smoothness for Bridges &amp; Approaches</a:t>
            </a:r>
            <a:r>
              <a:rPr lang="en-US" altLang="en-US" sz="3600" b="1" dirty="0">
                <a:solidFill>
                  <a:srgbClr val="000000"/>
                </a:solidFill>
                <a:latin typeface="Times New Roman" panose="02020603050405020304" pitchFamily="18" charset="0"/>
                <a:ea typeface="+mn-ea"/>
                <a:cs typeface="Arial" panose="020B0604020202020204" pitchFamily="34" charset="0"/>
              </a:rPr>
              <a:t/>
            </a:r>
            <a:br>
              <a:rPr lang="en-US" altLang="en-US" sz="3600" b="1" dirty="0">
                <a:solidFill>
                  <a:srgbClr val="000000"/>
                </a:solidFill>
                <a:latin typeface="Times New Roman" panose="02020603050405020304" pitchFamily="18" charset="0"/>
                <a:ea typeface="+mn-ea"/>
                <a:cs typeface="Arial" panose="020B0604020202020204" pitchFamily="34" charset="0"/>
              </a:rPr>
            </a:br>
            <a:endParaRPr lang="en-US" dirty="0"/>
          </a:p>
        </p:txBody>
      </p:sp>
      <p:pic>
        <p:nvPicPr>
          <p:cNvPr id="4" name="Picture 3"/>
          <p:cNvPicPr>
            <a:picLocks noChangeAspect="1"/>
          </p:cNvPicPr>
          <p:nvPr/>
        </p:nvPicPr>
        <p:blipFill>
          <a:blip r:embed="rId3"/>
          <a:stretch>
            <a:fillRect/>
          </a:stretch>
        </p:blipFill>
        <p:spPr>
          <a:xfrm>
            <a:off x="2491272" y="1120463"/>
            <a:ext cx="6195527" cy="4464509"/>
          </a:xfrm>
          <a:prstGeom prst="rect">
            <a:avLst/>
          </a:prstGeom>
        </p:spPr>
      </p:pic>
    </p:spTree>
    <p:extLst>
      <p:ext uri="{BB962C8B-B14F-4D97-AF65-F5344CB8AC3E}">
        <p14:creationId xmlns:p14="http://schemas.microsoft.com/office/powerpoint/2010/main" val="35107803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222" y="1378039"/>
            <a:ext cx="7115577" cy="592428"/>
          </a:xfrm>
        </p:spPr>
        <p:txBody>
          <a:bodyPr>
            <a:normAutofit fontScale="90000"/>
          </a:bodyPr>
          <a:lstStyle/>
          <a:p>
            <a:pPr lvl="0" algn="l" eaLnBrk="0" fontAlgn="base" hangingPunct="0">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a:t>
            </a:r>
            <a:r>
              <a:rPr lang="en-US" altLang="en-US" sz="3600" b="1" dirty="0" smtClean="0">
                <a:solidFill>
                  <a:srgbClr val="000000"/>
                </a:solidFill>
                <a:latin typeface="+mn-lt"/>
                <a:ea typeface="+mn-ea"/>
                <a:cs typeface="Arial" panose="020B0604020202020204" pitchFamily="34" charset="0"/>
              </a:rPr>
              <a:t>Smoothness                          </a:t>
            </a:r>
            <a:br>
              <a:rPr lang="en-US" altLang="en-US" sz="3600" b="1" dirty="0" smtClean="0">
                <a:solidFill>
                  <a:srgbClr val="000000"/>
                </a:solidFill>
                <a:latin typeface="+mn-lt"/>
                <a:ea typeface="+mn-ea"/>
                <a:cs typeface="Arial" panose="020B0604020202020204" pitchFamily="34" charset="0"/>
              </a:rPr>
            </a:br>
            <a:r>
              <a:rPr lang="en-US" altLang="en-US" sz="3600" b="1" dirty="0">
                <a:solidFill>
                  <a:srgbClr val="000000"/>
                </a:solidFill>
                <a:latin typeface="+mn-lt"/>
                <a:ea typeface="+mn-ea"/>
                <a:cs typeface="Arial" panose="020B0604020202020204" pitchFamily="34" charset="0"/>
              </a:rPr>
              <a:t> </a:t>
            </a:r>
            <a:r>
              <a:rPr lang="en-US" altLang="en-US" sz="3600" b="1" dirty="0" smtClean="0">
                <a:solidFill>
                  <a:srgbClr val="000000"/>
                </a:solidFill>
                <a:latin typeface="+mn-lt"/>
                <a:ea typeface="+mn-ea"/>
                <a:cs typeface="Arial" panose="020B0604020202020204" pitchFamily="34" charset="0"/>
              </a:rPr>
              <a:t>           for </a:t>
            </a:r>
            <a:r>
              <a:rPr lang="en-US" altLang="en-US" sz="3600" b="1" dirty="0">
                <a:solidFill>
                  <a:srgbClr val="000000"/>
                </a:solidFill>
                <a:latin typeface="+mn-lt"/>
                <a:ea typeface="+mn-ea"/>
                <a:cs typeface="Arial" panose="020B0604020202020204" pitchFamily="34" charset="0"/>
              </a:rPr>
              <a:t>Bridges &amp; </a:t>
            </a:r>
            <a:r>
              <a:rPr lang="en-US" altLang="en-US" sz="3600" b="1" dirty="0" smtClean="0">
                <a:solidFill>
                  <a:srgbClr val="000000"/>
                </a:solidFill>
                <a:latin typeface="+mn-lt"/>
                <a:ea typeface="+mn-ea"/>
                <a:cs typeface="Arial" panose="020B0604020202020204" pitchFamily="34" charset="0"/>
              </a:rPr>
              <a:t>Approaches</a:t>
            </a:r>
            <a:r>
              <a:rPr lang="en-US" altLang="en-US" sz="3600" b="1" dirty="0" smtClean="0">
                <a:solidFill>
                  <a:srgbClr val="000000"/>
                </a:solidFill>
                <a:latin typeface="Times New Roman" panose="02020603050405020304" pitchFamily="18" charset="0"/>
                <a:ea typeface="+mn-ea"/>
                <a:cs typeface="Arial" panose="020B0604020202020204" pitchFamily="34" charset="0"/>
              </a:rPr>
              <a:t/>
            </a:r>
            <a:br>
              <a:rPr lang="en-US" altLang="en-US" sz="3600" b="1" dirty="0" smtClean="0">
                <a:solidFill>
                  <a:srgbClr val="000000"/>
                </a:solidFill>
                <a:latin typeface="Times New Roman" panose="02020603050405020304" pitchFamily="18" charset="0"/>
                <a:ea typeface="+mn-ea"/>
                <a:cs typeface="Arial" panose="020B0604020202020204" pitchFamily="34" charset="0"/>
              </a:rPr>
            </a:br>
            <a:r>
              <a:rPr lang="en-US" altLang="en-US" sz="3600" b="1" dirty="0">
                <a:solidFill>
                  <a:srgbClr val="000000"/>
                </a:solidFill>
                <a:latin typeface="Times New Roman" panose="02020603050405020304" pitchFamily="18" charset="0"/>
                <a:ea typeface="+mn-ea"/>
                <a:cs typeface="Arial" panose="020B0604020202020204" pitchFamily="34" charset="0"/>
              </a:rPr>
              <a:t/>
            </a:r>
            <a:br>
              <a:rPr lang="en-US" altLang="en-US" sz="3600" b="1" dirty="0">
                <a:solidFill>
                  <a:srgbClr val="000000"/>
                </a:solidFill>
                <a:latin typeface="Times New Roman" panose="02020603050405020304" pitchFamily="18" charset="0"/>
                <a:ea typeface="+mn-ea"/>
                <a:cs typeface="Arial" panose="020B0604020202020204" pitchFamily="34" charset="0"/>
              </a:rPr>
            </a:br>
            <a:r>
              <a:rPr lang="en-US" altLang="en-US" sz="3100" dirty="0" smtClean="0">
                <a:solidFill>
                  <a:srgbClr val="000000"/>
                </a:solidFill>
                <a:latin typeface="+mn-lt"/>
                <a:ea typeface="+mn-ea"/>
                <a:cs typeface="Arial" panose="020B0604020202020204" pitchFamily="34" charset="0"/>
              </a:rPr>
              <a:t>Depending on the grinding machine model, the Smoothness Assurance Model in ProVAL is used to develop the Corrective Action Plan</a:t>
            </a:r>
            <a:r>
              <a:rPr lang="en-US" altLang="en-US" sz="3100" dirty="0">
                <a:solidFill>
                  <a:srgbClr val="000000"/>
                </a:solidFill>
                <a:latin typeface="+mn-lt"/>
                <a:ea typeface="+mn-ea"/>
                <a:cs typeface="Arial" panose="020B0604020202020204" pitchFamily="34" charset="0"/>
              </a:rPr>
              <a:t/>
            </a:r>
            <a:br>
              <a:rPr lang="en-US" altLang="en-US" sz="3100" dirty="0">
                <a:solidFill>
                  <a:srgbClr val="000000"/>
                </a:solidFill>
                <a:latin typeface="+mn-lt"/>
                <a:ea typeface="+mn-ea"/>
                <a:cs typeface="Arial" panose="020B0604020202020204" pitchFamily="34" charset="0"/>
              </a:rPr>
            </a:br>
            <a:endParaRPr lang="en-US" sz="3100" dirty="0">
              <a:latin typeface="+mn-lt"/>
            </a:endParaRPr>
          </a:p>
        </p:txBody>
      </p:sp>
      <p:pic>
        <p:nvPicPr>
          <p:cNvPr id="4" name="Picture 3"/>
          <p:cNvPicPr>
            <a:picLocks noChangeAspect="1"/>
          </p:cNvPicPr>
          <p:nvPr/>
        </p:nvPicPr>
        <p:blipFill>
          <a:blip r:embed="rId3"/>
          <a:stretch>
            <a:fillRect/>
          </a:stretch>
        </p:blipFill>
        <p:spPr>
          <a:xfrm>
            <a:off x="2476500" y="3026536"/>
            <a:ext cx="2610655" cy="2483282"/>
          </a:xfrm>
          <a:prstGeom prst="rect">
            <a:avLst/>
          </a:prstGeom>
        </p:spPr>
      </p:pic>
      <p:pic>
        <p:nvPicPr>
          <p:cNvPr id="5" name="Picture 4"/>
          <p:cNvPicPr>
            <a:picLocks noChangeAspect="1"/>
          </p:cNvPicPr>
          <p:nvPr/>
        </p:nvPicPr>
        <p:blipFill>
          <a:blip r:embed="rId4"/>
          <a:stretch>
            <a:fillRect/>
          </a:stretch>
        </p:blipFill>
        <p:spPr>
          <a:xfrm>
            <a:off x="5228824" y="3026534"/>
            <a:ext cx="2772176" cy="2469579"/>
          </a:xfrm>
          <a:prstGeom prst="rect">
            <a:avLst/>
          </a:prstGeom>
        </p:spPr>
      </p:pic>
    </p:spTree>
    <p:extLst>
      <p:ext uri="{BB962C8B-B14F-4D97-AF65-F5344CB8AC3E}">
        <p14:creationId xmlns:p14="http://schemas.microsoft.com/office/powerpoint/2010/main" val="11693225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222" y="1378039"/>
            <a:ext cx="7120105" cy="1356108"/>
          </a:xfrm>
        </p:spPr>
        <p:txBody>
          <a:bodyPr>
            <a:normAutofit fontScale="90000"/>
          </a:bodyPr>
          <a:lstStyle/>
          <a:p>
            <a:pPr lvl="0" algn="l" eaLnBrk="0" fontAlgn="base" hangingPunct="0">
              <a:spcAft>
                <a:spcPct val="0"/>
              </a:spcAft>
            </a:pPr>
            <a:r>
              <a:rPr lang="en-US" altLang="en-US" sz="3600" b="1" dirty="0" smtClean="0">
                <a:solidFill>
                  <a:srgbClr val="000000"/>
                </a:solidFill>
                <a:latin typeface="+mn-lt"/>
                <a:ea typeface="+mn-ea"/>
                <a:cs typeface="Arial" panose="020B0604020202020204" pitchFamily="34" charset="0"/>
              </a:rPr>
              <a:t/>
            </a:r>
            <a:br>
              <a:rPr lang="en-US" altLang="en-US" sz="3600" b="1" dirty="0" smtClean="0">
                <a:solidFill>
                  <a:srgbClr val="000000"/>
                </a:solidFill>
                <a:latin typeface="+mn-lt"/>
                <a:ea typeface="+mn-ea"/>
                <a:cs typeface="Arial" panose="020B0604020202020204" pitchFamily="34" charset="0"/>
              </a:rPr>
            </a:b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a:t>
            </a:r>
            <a:r>
              <a:rPr lang="en-US" altLang="en-US" sz="3600" b="1" dirty="0" smtClean="0">
                <a:solidFill>
                  <a:srgbClr val="000000"/>
                </a:solidFill>
                <a:latin typeface="+mn-lt"/>
                <a:ea typeface="+mn-ea"/>
                <a:cs typeface="Arial" panose="020B0604020202020204" pitchFamily="34" charset="0"/>
              </a:rPr>
              <a:t>Smoothness                          </a:t>
            </a:r>
            <a:br>
              <a:rPr lang="en-US" altLang="en-US" sz="3600" b="1" dirty="0" smtClean="0">
                <a:solidFill>
                  <a:srgbClr val="000000"/>
                </a:solidFill>
                <a:latin typeface="+mn-lt"/>
                <a:ea typeface="+mn-ea"/>
                <a:cs typeface="Arial" panose="020B0604020202020204" pitchFamily="34" charset="0"/>
              </a:rPr>
            </a:br>
            <a:r>
              <a:rPr lang="en-US" altLang="en-US" sz="3600" b="1" dirty="0">
                <a:solidFill>
                  <a:srgbClr val="000000"/>
                </a:solidFill>
                <a:latin typeface="+mn-lt"/>
                <a:ea typeface="+mn-ea"/>
                <a:cs typeface="Arial" panose="020B0604020202020204" pitchFamily="34" charset="0"/>
              </a:rPr>
              <a:t> </a:t>
            </a:r>
            <a:r>
              <a:rPr lang="en-US" altLang="en-US" sz="3600" b="1" dirty="0" smtClean="0">
                <a:solidFill>
                  <a:srgbClr val="000000"/>
                </a:solidFill>
                <a:latin typeface="+mn-lt"/>
                <a:ea typeface="+mn-ea"/>
                <a:cs typeface="Arial" panose="020B0604020202020204" pitchFamily="34" charset="0"/>
              </a:rPr>
              <a:t>           for </a:t>
            </a:r>
            <a:r>
              <a:rPr lang="en-US" altLang="en-US" sz="3600" b="1" dirty="0">
                <a:solidFill>
                  <a:srgbClr val="000000"/>
                </a:solidFill>
                <a:latin typeface="+mn-lt"/>
                <a:ea typeface="+mn-ea"/>
                <a:cs typeface="Arial" panose="020B0604020202020204" pitchFamily="34" charset="0"/>
              </a:rPr>
              <a:t>Bridges &amp; </a:t>
            </a:r>
            <a:r>
              <a:rPr lang="en-US" altLang="en-US" sz="3600" b="1" dirty="0" smtClean="0">
                <a:solidFill>
                  <a:srgbClr val="000000"/>
                </a:solidFill>
                <a:latin typeface="+mn-lt"/>
                <a:ea typeface="+mn-ea"/>
                <a:cs typeface="Arial" panose="020B0604020202020204" pitchFamily="34" charset="0"/>
              </a:rPr>
              <a:t>Approaches</a:t>
            </a:r>
            <a:r>
              <a:rPr lang="en-US" altLang="en-US" sz="3600" b="1" dirty="0" smtClean="0">
                <a:solidFill>
                  <a:srgbClr val="000000"/>
                </a:solidFill>
                <a:latin typeface="Times New Roman" panose="02020603050405020304" pitchFamily="18" charset="0"/>
                <a:ea typeface="+mn-ea"/>
                <a:cs typeface="Arial" panose="020B0604020202020204" pitchFamily="34" charset="0"/>
              </a:rPr>
              <a:t/>
            </a:r>
            <a:br>
              <a:rPr lang="en-US" altLang="en-US" sz="3600" b="1" dirty="0" smtClean="0">
                <a:solidFill>
                  <a:srgbClr val="000000"/>
                </a:solidFill>
                <a:latin typeface="Times New Roman" panose="02020603050405020304" pitchFamily="18" charset="0"/>
                <a:ea typeface="+mn-ea"/>
                <a:cs typeface="Arial" panose="020B0604020202020204" pitchFamily="34" charset="0"/>
              </a:rPr>
            </a:br>
            <a:r>
              <a:rPr lang="en-US" altLang="en-US" sz="3600" b="1" dirty="0" smtClean="0">
                <a:solidFill>
                  <a:srgbClr val="000000"/>
                </a:solidFill>
                <a:latin typeface="Times New Roman" panose="02020603050405020304" pitchFamily="18" charset="0"/>
                <a:ea typeface="+mn-ea"/>
                <a:cs typeface="Arial" panose="020B0604020202020204" pitchFamily="34" charset="0"/>
              </a:rPr>
              <a:t/>
            </a:r>
            <a:br>
              <a:rPr lang="en-US" altLang="en-US" sz="3600" b="1" dirty="0" smtClean="0">
                <a:solidFill>
                  <a:srgbClr val="000000"/>
                </a:solidFill>
                <a:latin typeface="Times New Roman" panose="02020603050405020304" pitchFamily="18" charset="0"/>
                <a:ea typeface="+mn-ea"/>
                <a:cs typeface="Arial" panose="020B0604020202020204" pitchFamily="34" charset="0"/>
              </a:rPr>
            </a:br>
            <a:r>
              <a:rPr lang="en-US" altLang="en-US" sz="2400" dirty="0" smtClean="0">
                <a:solidFill>
                  <a:srgbClr val="000000"/>
                </a:solidFill>
                <a:latin typeface="+mn-lt"/>
                <a:ea typeface="+mn-ea"/>
                <a:cs typeface="Arial" panose="020B0604020202020204" pitchFamily="34" charset="0"/>
              </a:rPr>
              <a:t>If corrective action is required, a Corrective Action Plan must be submitted to and approved by the ODOT Project Engineer</a:t>
            </a:r>
            <a:br>
              <a:rPr lang="en-US" altLang="en-US" sz="2400" dirty="0" smtClean="0">
                <a:solidFill>
                  <a:srgbClr val="000000"/>
                </a:solidFill>
                <a:latin typeface="+mn-lt"/>
                <a:ea typeface="+mn-ea"/>
                <a:cs typeface="Arial" panose="020B0604020202020204" pitchFamily="34" charset="0"/>
              </a:rPr>
            </a:br>
            <a:r>
              <a:rPr lang="en-US" altLang="en-US" sz="2400" dirty="0" smtClean="0">
                <a:solidFill>
                  <a:srgbClr val="000000"/>
                </a:solidFill>
                <a:latin typeface="+mn-lt"/>
                <a:ea typeface="+mn-ea"/>
                <a:cs typeface="Arial" panose="020B0604020202020204" pitchFamily="34" charset="0"/>
              </a:rPr>
              <a:t/>
            </a:r>
            <a:br>
              <a:rPr lang="en-US" altLang="en-US" sz="2400" dirty="0" smtClean="0">
                <a:solidFill>
                  <a:srgbClr val="000000"/>
                </a:solidFill>
                <a:latin typeface="+mn-lt"/>
                <a:ea typeface="+mn-ea"/>
                <a:cs typeface="Arial" panose="020B0604020202020204" pitchFamily="34" charset="0"/>
              </a:rPr>
            </a:br>
            <a:r>
              <a:rPr lang="en-US" altLang="en-US" sz="2400" dirty="0" smtClean="0">
                <a:solidFill>
                  <a:srgbClr val="000000"/>
                </a:solidFill>
                <a:latin typeface="+mn-lt"/>
                <a:ea typeface="+mn-ea"/>
                <a:cs typeface="Arial" panose="020B0604020202020204" pitchFamily="34" charset="0"/>
              </a:rPr>
              <a:t>Re-testing after any corrective action is completed</a:t>
            </a:r>
            <a:br>
              <a:rPr lang="en-US" altLang="en-US" sz="2400" dirty="0" smtClean="0">
                <a:solidFill>
                  <a:srgbClr val="000000"/>
                </a:solidFill>
                <a:latin typeface="+mn-lt"/>
                <a:ea typeface="+mn-ea"/>
                <a:cs typeface="Arial" panose="020B0604020202020204" pitchFamily="34" charset="0"/>
              </a:rPr>
            </a:br>
            <a:r>
              <a:rPr lang="en-US" altLang="en-US" sz="3100" dirty="0">
                <a:solidFill>
                  <a:srgbClr val="000000"/>
                </a:solidFill>
                <a:latin typeface="+mn-lt"/>
                <a:ea typeface="+mn-ea"/>
                <a:cs typeface="Arial" panose="020B0604020202020204" pitchFamily="34" charset="0"/>
              </a:rPr>
              <a:t/>
            </a:r>
            <a:br>
              <a:rPr lang="en-US" altLang="en-US" sz="3100" dirty="0">
                <a:solidFill>
                  <a:srgbClr val="000000"/>
                </a:solidFill>
                <a:latin typeface="+mn-lt"/>
                <a:ea typeface="+mn-ea"/>
                <a:cs typeface="Arial" panose="020B0604020202020204" pitchFamily="34" charset="0"/>
              </a:rPr>
            </a:br>
            <a:endParaRPr lang="en-US" sz="3100" dirty="0">
              <a:latin typeface="+mn-lt"/>
            </a:endParaRPr>
          </a:p>
        </p:txBody>
      </p:sp>
      <p:pic>
        <p:nvPicPr>
          <p:cNvPr id="3" name="Picture 2"/>
          <p:cNvPicPr>
            <a:picLocks noChangeAspect="1"/>
          </p:cNvPicPr>
          <p:nvPr/>
        </p:nvPicPr>
        <p:blipFill>
          <a:blip r:embed="rId3"/>
          <a:stretch>
            <a:fillRect/>
          </a:stretch>
        </p:blipFill>
        <p:spPr>
          <a:xfrm>
            <a:off x="2400300" y="3702995"/>
            <a:ext cx="2961524" cy="2368956"/>
          </a:xfrm>
          <a:prstGeom prst="rect">
            <a:avLst/>
          </a:prstGeom>
        </p:spPr>
      </p:pic>
      <p:pic>
        <p:nvPicPr>
          <p:cNvPr id="6" name="Picture 5"/>
          <p:cNvPicPr>
            <a:picLocks noChangeAspect="1"/>
          </p:cNvPicPr>
          <p:nvPr/>
        </p:nvPicPr>
        <p:blipFill>
          <a:blip r:embed="rId4"/>
          <a:stretch>
            <a:fillRect/>
          </a:stretch>
        </p:blipFill>
        <p:spPr>
          <a:xfrm>
            <a:off x="5496856" y="3702995"/>
            <a:ext cx="2875619" cy="2360583"/>
          </a:xfrm>
          <a:prstGeom prst="rect">
            <a:avLst/>
          </a:prstGeom>
        </p:spPr>
      </p:pic>
    </p:spTree>
    <p:extLst>
      <p:ext uri="{BB962C8B-B14F-4D97-AF65-F5344CB8AC3E}">
        <p14:creationId xmlns:p14="http://schemas.microsoft.com/office/powerpoint/2010/main" val="28985797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4101" y="360608"/>
            <a:ext cx="7115577" cy="1250909"/>
          </a:xfrm>
        </p:spPr>
        <p:txBody>
          <a:bodyPr>
            <a:normAutofit fontScale="90000"/>
          </a:bodyPr>
          <a:lstStyle/>
          <a:p>
            <a:pPr lvl="0" algn="l" eaLnBrk="0" fontAlgn="base" hangingPunct="0">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a:t>
            </a:r>
            <a:r>
              <a:rPr lang="en-US" altLang="en-US" sz="3600" b="1" dirty="0" smtClean="0">
                <a:solidFill>
                  <a:srgbClr val="000000"/>
                </a:solidFill>
                <a:latin typeface="+mn-lt"/>
                <a:ea typeface="+mn-ea"/>
                <a:cs typeface="Arial" panose="020B0604020202020204" pitchFamily="34" charset="0"/>
              </a:rPr>
              <a:t>Smoothness                          </a:t>
            </a:r>
            <a:br>
              <a:rPr lang="en-US" altLang="en-US" sz="3600" b="1" dirty="0" smtClean="0">
                <a:solidFill>
                  <a:srgbClr val="000000"/>
                </a:solidFill>
                <a:latin typeface="+mn-lt"/>
                <a:ea typeface="+mn-ea"/>
                <a:cs typeface="Arial" panose="020B0604020202020204" pitchFamily="34" charset="0"/>
              </a:rPr>
            </a:br>
            <a:r>
              <a:rPr lang="en-US" altLang="en-US" sz="3600" b="1" dirty="0">
                <a:solidFill>
                  <a:srgbClr val="000000"/>
                </a:solidFill>
                <a:latin typeface="+mn-lt"/>
                <a:ea typeface="+mn-ea"/>
                <a:cs typeface="Arial" panose="020B0604020202020204" pitchFamily="34" charset="0"/>
              </a:rPr>
              <a:t> </a:t>
            </a:r>
            <a:r>
              <a:rPr lang="en-US" altLang="en-US" sz="3600" b="1" dirty="0" smtClean="0">
                <a:solidFill>
                  <a:srgbClr val="000000"/>
                </a:solidFill>
                <a:latin typeface="+mn-lt"/>
                <a:ea typeface="+mn-ea"/>
                <a:cs typeface="Arial" panose="020B0604020202020204" pitchFamily="34" charset="0"/>
              </a:rPr>
              <a:t>           for </a:t>
            </a:r>
            <a:r>
              <a:rPr lang="en-US" altLang="en-US" sz="3600" b="1" dirty="0">
                <a:solidFill>
                  <a:srgbClr val="000000"/>
                </a:solidFill>
                <a:latin typeface="+mn-lt"/>
                <a:ea typeface="+mn-ea"/>
                <a:cs typeface="Arial" panose="020B0604020202020204" pitchFamily="34" charset="0"/>
              </a:rPr>
              <a:t>Bridges &amp; </a:t>
            </a:r>
            <a:r>
              <a:rPr lang="en-US" altLang="en-US" sz="3600" b="1" dirty="0" smtClean="0">
                <a:solidFill>
                  <a:srgbClr val="000000"/>
                </a:solidFill>
                <a:latin typeface="+mn-lt"/>
                <a:ea typeface="+mn-ea"/>
                <a:cs typeface="Arial" panose="020B0604020202020204" pitchFamily="34" charset="0"/>
              </a:rPr>
              <a:t>Approaches</a:t>
            </a:r>
            <a:r>
              <a:rPr lang="en-US" altLang="en-US" sz="3600" b="1" dirty="0">
                <a:solidFill>
                  <a:srgbClr val="000000"/>
                </a:solidFill>
                <a:latin typeface="Times New Roman" panose="02020603050405020304" pitchFamily="18" charset="0"/>
                <a:ea typeface="+mn-ea"/>
                <a:cs typeface="Arial" panose="020B0604020202020204" pitchFamily="34" charset="0"/>
              </a:rPr>
              <a:t/>
            </a:r>
            <a:br>
              <a:rPr lang="en-US" altLang="en-US" sz="3600" b="1" dirty="0">
                <a:solidFill>
                  <a:srgbClr val="000000"/>
                </a:solidFill>
                <a:latin typeface="Times New Roman" panose="02020603050405020304" pitchFamily="18" charset="0"/>
                <a:ea typeface="+mn-ea"/>
                <a:cs typeface="Arial" panose="020B0604020202020204" pitchFamily="34" charset="0"/>
              </a:rPr>
            </a:br>
            <a:r>
              <a:rPr lang="en-US" altLang="en-US" sz="3600" dirty="0" smtClean="0">
                <a:solidFill>
                  <a:srgbClr val="000000"/>
                </a:solidFill>
                <a:latin typeface="+mn-lt"/>
                <a:ea typeface="+mn-ea"/>
                <a:cs typeface="Arial" panose="020B0604020202020204" pitchFamily="34" charset="0"/>
              </a:rPr>
              <a:t>I</a:t>
            </a:r>
            <a:r>
              <a:rPr lang="en-US" altLang="en-US" sz="3100" dirty="0" smtClean="0">
                <a:solidFill>
                  <a:srgbClr val="000000"/>
                </a:solidFill>
                <a:latin typeface="+mn-lt"/>
                <a:ea typeface="+mn-ea"/>
                <a:cs typeface="Arial" panose="020B0604020202020204" pitchFamily="34" charset="0"/>
              </a:rPr>
              <a:t>f possible, correct smoothness prior to establishing longitudinal grooves</a:t>
            </a:r>
            <a:endParaRPr lang="en-US" sz="3100" dirty="0">
              <a:latin typeface="+mn-lt"/>
            </a:endParaRPr>
          </a:p>
        </p:txBody>
      </p:sp>
      <p:pic>
        <p:nvPicPr>
          <p:cNvPr id="4" name="Picture 3"/>
          <p:cNvPicPr>
            <a:picLocks noChangeAspect="1"/>
          </p:cNvPicPr>
          <p:nvPr/>
        </p:nvPicPr>
        <p:blipFill>
          <a:blip r:embed="rId3"/>
          <a:stretch>
            <a:fillRect/>
          </a:stretch>
        </p:blipFill>
        <p:spPr>
          <a:xfrm>
            <a:off x="2399323" y="2209920"/>
            <a:ext cx="2790864" cy="3076455"/>
          </a:xfrm>
          <a:prstGeom prst="rect">
            <a:avLst/>
          </a:prstGeom>
        </p:spPr>
      </p:pic>
      <p:pic>
        <p:nvPicPr>
          <p:cNvPr id="5" name="Picture 4"/>
          <p:cNvPicPr>
            <a:picLocks noChangeAspect="1"/>
          </p:cNvPicPr>
          <p:nvPr/>
        </p:nvPicPr>
        <p:blipFill>
          <a:blip r:embed="rId4"/>
          <a:stretch>
            <a:fillRect/>
          </a:stretch>
        </p:blipFill>
        <p:spPr>
          <a:xfrm>
            <a:off x="5349310" y="2209919"/>
            <a:ext cx="3004115" cy="3082201"/>
          </a:xfrm>
          <a:prstGeom prst="rect">
            <a:avLst/>
          </a:prstGeom>
        </p:spPr>
      </p:pic>
    </p:spTree>
    <p:extLst>
      <p:ext uri="{BB962C8B-B14F-4D97-AF65-F5344CB8AC3E}">
        <p14:creationId xmlns:p14="http://schemas.microsoft.com/office/powerpoint/2010/main" val="31602361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fontAlgn="base">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Smoothness for Bridges &amp; Approaches</a:t>
            </a:r>
            <a:r>
              <a:rPr lang="en-US" altLang="en-US" sz="3600" b="1" dirty="0">
                <a:solidFill>
                  <a:srgbClr val="000000"/>
                </a:solidFill>
                <a:latin typeface="Times New Roman" panose="02020603050405020304" pitchFamily="18" charset="0"/>
                <a:ea typeface="+mn-ea"/>
                <a:cs typeface="Arial" panose="020B0604020202020204" pitchFamily="34" charset="0"/>
              </a:rPr>
              <a:t/>
            </a:r>
            <a:br>
              <a:rPr lang="en-US" altLang="en-US" sz="3600" b="1" dirty="0">
                <a:solidFill>
                  <a:srgbClr val="000000"/>
                </a:solidFill>
                <a:latin typeface="Times New Roman" panose="02020603050405020304" pitchFamily="18" charset="0"/>
                <a:ea typeface="+mn-ea"/>
                <a:cs typeface="Arial" panose="020B0604020202020204" pitchFamily="34" charset="0"/>
              </a:rPr>
            </a:br>
            <a:endParaRPr lang="en-US" dirty="0"/>
          </a:p>
        </p:txBody>
      </p:sp>
      <p:sp>
        <p:nvSpPr>
          <p:cNvPr id="3" name="Rectangle 2"/>
          <p:cNvSpPr/>
          <p:nvPr/>
        </p:nvSpPr>
        <p:spPr>
          <a:xfrm>
            <a:off x="2335794" y="1300765"/>
            <a:ext cx="6550628" cy="4308872"/>
          </a:xfrm>
          <a:prstGeom prst="rect">
            <a:avLst/>
          </a:prstGeom>
        </p:spPr>
        <p:txBody>
          <a:bodyPr wrap="square">
            <a:spAutoFit/>
          </a:bodyPr>
          <a:lstStyle/>
          <a:p>
            <a:pPr>
              <a:defRPr/>
            </a:pPr>
            <a:r>
              <a:rPr lang="en-US" sz="3200" dirty="0" smtClean="0"/>
              <a:t>Responses concerning PN 555 from Districts</a:t>
            </a:r>
          </a:p>
          <a:p>
            <a:pPr>
              <a:defRPr/>
            </a:pPr>
            <a:endParaRPr lang="en-US" sz="3200" dirty="0"/>
          </a:p>
          <a:p>
            <a:pPr>
              <a:defRPr/>
            </a:pPr>
            <a:r>
              <a:rPr lang="en-US" sz="3200" dirty="0" smtClean="0"/>
              <a:t>Percentage of bridge decks with this note that have required grinding-</a:t>
            </a:r>
          </a:p>
          <a:p>
            <a:pPr marL="342900" indent="-342900">
              <a:buFont typeface="Arial" panose="020B0604020202020204" pitchFamily="34" charset="0"/>
              <a:buChar char="•"/>
              <a:defRPr/>
            </a:pPr>
            <a:endParaRPr lang="en-US" sz="3200" dirty="0" smtClean="0"/>
          </a:p>
          <a:p>
            <a:pPr>
              <a:defRPr/>
            </a:pPr>
            <a:r>
              <a:rPr lang="en-US" sz="3200" dirty="0" smtClean="0"/>
              <a:t>Almost all of the bridge decks with PN 555 have required grinding</a:t>
            </a:r>
            <a:endParaRPr lang="en-US" sz="3200" dirty="0"/>
          </a:p>
          <a:p>
            <a:pPr marL="342900" indent="-342900">
              <a:buFont typeface="Arial" panose="020B0604020202020204" pitchFamily="34" charset="0"/>
              <a:buChar char="•"/>
              <a:defRPr/>
            </a:pPr>
            <a:endParaRPr lang="en-US" dirty="0"/>
          </a:p>
        </p:txBody>
      </p:sp>
    </p:spTree>
    <p:extLst>
      <p:ext uri="{BB962C8B-B14F-4D97-AF65-F5344CB8AC3E}">
        <p14:creationId xmlns:p14="http://schemas.microsoft.com/office/powerpoint/2010/main" val="1003099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fontAlgn="base">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Smoothness for Bridges &amp; Approaches</a:t>
            </a:r>
            <a:r>
              <a:rPr lang="en-US" altLang="en-US" sz="3600" b="1" dirty="0">
                <a:solidFill>
                  <a:srgbClr val="000000"/>
                </a:solidFill>
                <a:latin typeface="Times New Roman" panose="02020603050405020304" pitchFamily="18" charset="0"/>
                <a:ea typeface="+mn-ea"/>
                <a:cs typeface="Arial" panose="020B0604020202020204" pitchFamily="34" charset="0"/>
              </a:rPr>
              <a:t/>
            </a:r>
            <a:br>
              <a:rPr lang="en-US" altLang="en-US" sz="3600" b="1" dirty="0">
                <a:solidFill>
                  <a:srgbClr val="000000"/>
                </a:solidFill>
                <a:latin typeface="Times New Roman" panose="02020603050405020304" pitchFamily="18" charset="0"/>
                <a:ea typeface="+mn-ea"/>
                <a:cs typeface="Arial" panose="020B0604020202020204" pitchFamily="34" charset="0"/>
              </a:rPr>
            </a:br>
            <a:endParaRPr lang="en-US" dirty="0"/>
          </a:p>
        </p:txBody>
      </p:sp>
      <p:sp>
        <p:nvSpPr>
          <p:cNvPr id="3" name="Rectangle 2"/>
          <p:cNvSpPr/>
          <p:nvPr/>
        </p:nvSpPr>
        <p:spPr>
          <a:xfrm>
            <a:off x="2326740" y="1300765"/>
            <a:ext cx="6559681" cy="4308872"/>
          </a:xfrm>
          <a:prstGeom prst="rect">
            <a:avLst/>
          </a:prstGeom>
        </p:spPr>
        <p:txBody>
          <a:bodyPr wrap="square">
            <a:spAutoFit/>
          </a:bodyPr>
          <a:lstStyle/>
          <a:p>
            <a:pPr>
              <a:defRPr/>
            </a:pPr>
            <a:r>
              <a:rPr lang="en-US" sz="3200" dirty="0" smtClean="0"/>
              <a:t>Responses concerning PN 555 from Districts</a:t>
            </a:r>
          </a:p>
          <a:p>
            <a:pPr>
              <a:defRPr/>
            </a:pPr>
            <a:endParaRPr lang="en-US" sz="3200" dirty="0"/>
          </a:p>
          <a:p>
            <a:pPr>
              <a:defRPr/>
            </a:pPr>
            <a:r>
              <a:rPr lang="en-US" sz="3200" dirty="0" smtClean="0"/>
              <a:t>How well have the grinding plans been followed?</a:t>
            </a:r>
          </a:p>
          <a:p>
            <a:pPr>
              <a:defRPr/>
            </a:pPr>
            <a:endParaRPr lang="en-US" sz="3200" dirty="0" smtClean="0"/>
          </a:p>
          <a:p>
            <a:pPr>
              <a:defRPr/>
            </a:pPr>
            <a:r>
              <a:rPr lang="en-US" sz="3200" dirty="0" smtClean="0"/>
              <a:t>Most Contractors have followed the  grinding plans</a:t>
            </a:r>
            <a:endParaRPr lang="en-US" sz="3200" dirty="0"/>
          </a:p>
          <a:p>
            <a:pPr marL="342900" indent="-342900">
              <a:buFont typeface="Arial" panose="020B0604020202020204" pitchFamily="34" charset="0"/>
              <a:buChar char="•"/>
              <a:defRPr/>
            </a:pPr>
            <a:endParaRPr lang="en-US" dirty="0"/>
          </a:p>
        </p:txBody>
      </p:sp>
    </p:spTree>
    <p:extLst>
      <p:ext uri="{BB962C8B-B14F-4D97-AF65-F5344CB8AC3E}">
        <p14:creationId xmlns:p14="http://schemas.microsoft.com/office/powerpoint/2010/main" val="34274613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fontAlgn="base">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Smoothness for Bridges &amp; Approaches</a:t>
            </a:r>
            <a:r>
              <a:rPr lang="en-US" altLang="en-US" sz="3600" b="1" dirty="0">
                <a:solidFill>
                  <a:srgbClr val="000000"/>
                </a:solidFill>
                <a:latin typeface="Times New Roman" panose="02020603050405020304" pitchFamily="18" charset="0"/>
                <a:ea typeface="+mn-ea"/>
                <a:cs typeface="Arial" panose="020B0604020202020204" pitchFamily="34" charset="0"/>
              </a:rPr>
              <a:t/>
            </a:r>
            <a:br>
              <a:rPr lang="en-US" altLang="en-US" sz="3600" b="1" dirty="0">
                <a:solidFill>
                  <a:srgbClr val="000000"/>
                </a:solidFill>
                <a:latin typeface="Times New Roman" panose="02020603050405020304" pitchFamily="18" charset="0"/>
                <a:ea typeface="+mn-ea"/>
                <a:cs typeface="Arial" panose="020B0604020202020204" pitchFamily="34" charset="0"/>
              </a:rPr>
            </a:br>
            <a:endParaRPr lang="en-US" dirty="0"/>
          </a:p>
        </p:txBody>
      </p:sp>
      <p:sp>
        <p:nvSpPr>
          <p:cNvPr id="3" name="Rectangle 2"/>
          <p:cNvSpPr/>
          <p:nvPr/>
        </p:nvSpPr>
        <p:spPr>
          <a:xfrm>
            <a:off x="2281473" y="1300765"/>
            <a:ext cx="6604948" cy="4801314"/>
          </a:xfrm>
          <a:prstGeom prst="rect">
            <a:avLst/>
          </a:prstGeom>
        </p:spPr>
        <p:txBody>
          <a:bodyPr wrap="square">
            <a:spAutoFit/>
          </a:bodyPr>
          <a:lstStyle/>
          <a:p>
            <a:pPr>
              <a:defRPr/>
            </a:pPr>
            <a:r>
              <a:rPr lang="en-US" sz="3200" dirty="0" smtClean="0"/>
              <a:t>Responses concerning PN 555 from Districts</a:t>
            </a:r>
          </a:p>
          <a:p>
            <a:pPr>
              <a:defRPr/>
            </a:pPr>
            <a:endParaRPr lang="en-US" sz="3200" dirty="0"/>
          </a:p>
          <a:p>
            <a:pPr>
              <a:defRPr/>
            </a:pPr>
            <a:r>
              <a:rPr lang="en-US" sz="3200" dirty="0" smtClean="0"/>
              <a:t>Have the Districts received any feedback from the public concerning projects that have this proposal note?</a:t>
            </a:r>
          </a:p>
          <a:p>
            <a:pPr>
              <a:defRPr/>
            </a:pPr>
            <a:endParaRPr lang="en-US" sz="3200" dirty="0" smtClean="0"/>
          </a:p>
          <a:p>
            <a:pPr>
              <a:defRPr/>
            </a:pPr>
            <a:r>
              <a:rPr lang="en-US" sz="3200" dirty="0" smtClean="0"/>
              <a:t>Many Districts have and the response has been positive</a:t>
            </a:r>
            <a:endParaRPr lang="en-US" sz="3200" dirty="0"/>
          </a:p>
          <a:p>
            <a:pPr marL="342900" indent="-342900">
              <a:buFont typeface="Arial" panose="020B0604020202020204" pitchFamily="34" charset="0"/>
              <a:buChar char="•"/>
              <a:defRPr/>
            </a:pPr>
            <a:endParaRPr lang="en-US" dirty="0"/>
          </a:p>
        </p:txBody>
      </p:sp>
    </p:spTree>
    <p:extLst>
      <p:ext uri="{BB962C8B-B14F-4D97-AF65-F5344CB8AC3E}">
        <p14:creationId xmlns:p14="http://schemas.microsoft.com/office/powerpoint/2010/main" val="17708633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fontAlgn="base">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Smoothness for Bridges &amp; Approaches</a:t>
            </a:r>
            <a:r>
              <a:rPr lang="en-US" altLang="en-US" sz="3600" b="1" dirty="0">
                <a:solidFill>
                  <a:srgbClr val="000000"/>
                </a:solidFill>
                <a:latin typeface="Times New Roman" panose="02020603050405020304" pitchFamily="18" charset="0"/>
                <a:ea typeface="+mn-ea"/>
                <a:cs typeface="Arial" panose="020B0604020202020204" pitchFamily="34" charset="0"/>
              </a:rPr>
              <a:t/>
            </a:r>
            <a:br>
              <a:rPr lang="en-US" altLang="en-US" sz="3600" b="1" dirty="0">
                <a:solidFill>
                  <a:srgbClr val="000000"/>
                </a:solidFill>
                <a:latin typeface="Times New Roman" panose="02020603050405020304" pitchFamily="18" charset="0"/>
                <a:ea typeface="+mn-ea"/>
                <a:cs typeface="Arial" panose="020B0604020202020204" pitchFamily="34" charset="0"/>
              </a:rPr>
            </a:br>
            <a:endParaRPr lang="en-US" dirty="0"/>
          </a:p>
        </p:txBody>
      </p:sp>
      <p:sp>
        <p:nvSpPr>
          <p:cNvPr id="3" name="Rectangle 2"/>
          <p:cNvSpPr/>
          <p:nvPr/>
        </p:nvSpPr>
        <p:spPr>
          <a:xfrm>
            <a:off x="2553077" y="1300765"/>
            <a:ext cx="5468294" cy="3539430"/>
          </a:xfrm>
          <a:prstGeom prst="rect">
            <a:avLst/>
          </a:prstGeom>
        </p:spPr>
        <p:txBody>
          <a:bodyPr wrap="square">
            <a:spAutoFit/>
          </a:bodyPr>
          <a:lstStyle/>
          <a:p>
            <a:pPr>
              <a:defRPr/>
            </a:pPr>
            <a:r>
              <a:rPr lang="en-US" sz="3200" dirty="0" smtClean="0"/>
              <a:t>The amount of time that it takes to do this at the end of a job and whether or not this is being considered in the establishment of a closure period or the overall completion date?</a:t>
            </a:r>
            <a:endParaRPr lang="en-US" dirty="0"/>
          </a:p>
        </p:txBody>
      </p:sp>
    </p:spTree>
    <p:extLst>
      <p:ext uri="{BB962C8B-B14F-4D97-AF65-F5344CB8AC3E}">
        <p14:creationId xmlns:p14="http://schemas.microsoft.com/office/powerpoint/2010/main" val="7298040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9706" y="695458"/>
            <a:ext cx="7167093" cy="722179"/>
          </a:xfrm>
        </p:spPr>
        <p:txBody>
          <a:bodyPr>
            <a:normAutofit fontScale="90000"/>
          </a:bodyPr>
          <a:lstStyle/>
          <a:p>
            <a:pPr lvl="0" fontAlgn="base">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Smoothness for Bridges &amp; </a:t>
            </a:r>
            <a:r>
              <a:rPr lang="en-US" altLang="en-US" sz="3600" b="1" dirty="0" smtClean="0">
                <a:solidFill>
                  <a:srgbClr val="000000"/>
                </a:solidFill>
                <a:latin typeface="+mn-lt"/>
                <a:ea typeface="+mn-ea"/>
                <a:cs typeface="Arial" panose="020B0604020202020204" pitchFamily="34" charset="0"/>
              </a:rPr>
              <a:t>Approaches</a:t>
            </a:r>
            <a:br>
              <a:rPr lang="en-US" altLang="en-US" sz="3600" b="1" dirty="0" smtClean="0">
                <a:solidFill>
                  <a:srgbClr val="000000"/>
                </a:solidFill>
                <a:latin typeface="+mn-lt"/>
                <a:ea typeface="+mn-ea"/>
                <a:cs typeface="Arial" panose="020B0604020202020204" pitchFamily="34" charset="0"/>
              </a:rPr>
            </a:br>
            <a:r>
              <a:rPr lang="en-US" altLang="en-US" sz="3600" dirty="0" smtClean="0">
                <a:solidFill>
                  <a:srgbClr val="FF0000"/>
                </a:solidFill>
                <a:latin typeface="+mn-lt"/>
                <a:ea typeface="+mn-ea"/>
                <a:cs typeface="Arial" panose="020B0604020202020204" pitchFamily="34" charset="0"/>
              </a:rPr>
              <a:t>Things we found 2013-2014</a:t>
            </a:r>
            <a:r>
              <a:rPr lang="en-US" altLang="en-US" sz="3600" b="1" dirty="0">
                <a:solidFill>
                  <a:srgbClr val="000000"/>
                </a:solidFill>
                <a:latin typeface="Times New Roman" panose="02020603050405020304" pitchFamily="18" charset="0"/>
                <a:ea typeface="+mn-ea"/>
                <a:cs typeface="Arial" panose="020B0604020202020204" pitchFamily="34" charset="0"/>
              </a:rPr>
              <a:t/>
            </a:r>
            <a:br>
              <a:rPr lang="en-US" altLang="en-US" sz="3600" b="1" dirty="0">
                <a:solidFill>
                  <a:srgbClr val="000000"/>
                </a:solidFill>
                <a:latin typeface="Times New Roman" panose="02020603050405020304" pitchFamily="18" charset="0"/>
                <a:ea typeface="+mn-ea"/>
                <a:cs typeface="Arial" panose="020B0604020202020204" pitchFamily="34" charset="0"/>
              </a:rPr>
            </a:br>
            <a:endParaRPr lang="en-US" dirty="0"/>
          </a:p>
        </p:txBody>
      </p:sp>
      <p:sp>
        <p:nvSpPr>
          <p:cNvPr id="3" name="Rectangle 2"/>
          <p:cNvSpPr/>
          <p:nvPr/>
        </p:nvSpPr>
        <p:spPr>
          <a:xfrm>
            <a:off x="2519464" y="1584101"/>
            <a:ext cx="6366957" cy="4462760"/>
          </a:xfrm>
          <a:prstGeom prst="rect">
            <a:avLst/>
          </a:prstGeom>
        </p:spPr>
        <p:txBody>
          <a:bodyPr wrap="square">
            <a:spAutoFit/>
          </a:bodyPr>
          <a:lstStyle/>
          <a:p>
            <a:pPr>
              <a:lnSpc>
                <a:spcPct val="90000"/>
              </a:lnSpc>
              <a:spcBef>
                <a:spcPts val="1000"/>
              </a:spcBef>
            </a:pPr>
            <a:r>
              <a:rPr lang="en-US" altLang="en-US" sz="2400" dirty="0">
                <a:cs typeface="Times New Roman" panose="02020603050405020304" pitchFamily="18" charset="0"/>
              </a:rPr>
              <a:t>7 day review period.  Industry wants to profile, grind &amp; re-profile all in the same </a:t>
            </a:r>
            <a:r>
              <a:rPr lang="en-US" altLang="en-US" sz="2400" dirty="0" smtClean="0">
                <a:cs typeface="Times New Roman" panose="02020603050405020304" pitchFamily="18" charset="0"/>
              </a:rPr>
              <a:t>day</a:t>
            </a:r>
            <a:endParaRPr lang="en-US" altLang="en-US" sz="2400" dirty="0">
              <a:cs typeface="Times New Roman" panose="02020603050405020304" pitchFamily="18" charset="0"/>
            </a:endParaRPr>
          </a:p>
          <a:p>
            <a:pPr>
              <a:lnSpc>
                <a:spcPct val="90000"/>
              </a:lnSpc>
              <a:spcBef>
                <a:spcPts val="1000"/>
              </a:spcBef>
            </a:pPr>
            <a:endParaRPr lang="en-US" altLang="en-US" sz="2400" dirty="0">
              <a:cs typeface="Times New Roman" panose="02020603050405020304" pitchFamily="18" charset="0"/>
            </a:endParaRPr>
          </a:p>
          <a:p>
            <a:pPr>
              <a:lnSpc>
                <a:spcPct val="90000"/>
              </a:lnSpc>
              <a:spcBef>
                <a:spcPts val="1000"/>
              </a:spcBef>
            </a:pPr>
            <a:r>
              <a:rPr lang="en-US" altLang="en-US" sz="2400" dirty="0">
                <a:cs typeface="Times New Roman" panose="02020603050405020304" pitchFamily="18" charset="0"/>
              </a:rPr>
              <a:t>Corrective Work Plan does not contain sufficient detail for proper </a:t>
            </a:r>
            <a:r>
              <a:rPr lang="en-US" altLang="en-US" sz="2400" dirty="0" smtClean="0">
                <a:cs typeface="Times New Roman" panose="02020603050405020304" pitchFamily="18" charset="0"/>
              </a:rPr>
              <a:t>analysis</a:t>
            </a:r>
            <a:endParaRPr lang="en-US" altLang="en-US" sz="2400" dirty="0">
              <a:cs typeface="Times New Roman" panose="02020603050405020304" pitchFamily="18" charset="0"/>
            </a:endParaRPr>
          </a:p>
          <a:p>
            <a:pPr>
              <a:lnSpc>
                <a:spcPct val="90000"/>
              </a:lnSpc>
              <a:spcBef>
                <a:spcPts val="1000"/>
              </a:spcBef>
            </a:pPr>
            <a:endParaRPr lang="en-US" altLang="en-US" sz="2400" dirty="0">
              <a:cs typeface="Times New Roman" panose="02020603050405020304" pitchFamily="18" charset="0"/>
            </a:endParaRPr>
          </a:p>
          <a:p>
            <a:pPr>
              <a:lnSpc>
                <a:spcPct val="90000"/>
              </a:lnSpc>
              <a:spcBef>
                <a:spcPts val="1000"/>
              </a:spcBef>
            </a:pPr>
            <a:r>
              <a:rPr lang="en-US" altLang="en-US" sz="2400" dirty="0">
                <a:cs typeface="Times New Roman" panose="02020603050405020304" pitchFamily="18" charset="0"/>
              </a:rPr>
              <a:t>Conflicting grooves when re-grooving is </a:t>
            </a:r>
            <a:r>
              <a:rPr lang="en-US" altLang="en-US" sz="2400" dirty="0" smtClean="0">
                <a:cs typeface="Times New Roman" panose="02020603050405020304" pitchFamily="18" charset="0"/>
              </a:rPr>
              <a:t>necessary</a:t>
            </a:r>
            <a:endParaRPr lang="en-US" altLang="en-US" sz="2400" dirty="0">
              <a:cs typeface="Times New Roman" panose="02020603050405020304" pitchFamily="18" charset="0"/>
            </a:endParaRPr>
          </a:p>
          <a:p>
            <a:pPr>
              <a:lnSpc>
                <a:spcPct val="90000"/>
              </a:lnSpc>
              <a:spcBef>
                <a:spcPts val="1000"/>
              </a:spcBef>
            </a:pPr>
            <a:endParaRPr lang="en-US" altLang="en-US" sz="2400" dirty="0">
              <a:cs typeface="Times New Roman" panose="02020603050405020304" pitchFamily="18" charset="0"/>
            </a:endParaRPr>
          </a:p>
          <a:p>
            <a:pPr>
              <a:lnSpc>
                <a:spcPct val="90000"/>
              </a:lnSpc>
              <a:spcBef>
                <a:spcPts val="1000"/>
              </a:spcBef>
            </a:pPr>
            <a:r>
              <a:rPr lang="en-US" altLang="en-US" sz="2400" dirty="0">
                <a:cs typeface="Times New Roman" panose="02020603050405020304" pitchFamily="18" charset="0"/>
              </a:rPr>
              <a:t>Grinder operator reluctant to follow 3</a:t>
            </a:r>
            <a:r>
              <a:rPr lang="en-US" altLang="en-US" sz="2400" baseline="30000" dirty="0">
                <a:cs typeface="Times New Roman" panose="02020603050405020304" pitchFamily="18" charset="0"/>
              </a:rPr>
              <a:t>rd</a:t>
            </a:r>
            <a:r>
              <a:rPr lang="en-US" altLang="en-US" sz="2400" dirty="0">
                <a:cs typeface="Times New Roman" panose="02020603050405020304" pitchFamily="18" charset="0"/>
              </a:rPr>
              <a:t> party approved plan </a:t>
            </a:r>
            <a:endParaRPr lang="en-US" sz="2400" dirty="0"/>
          </a:p>
          <a:p>
            <a:pPr marL="342900" indent="-342900">
              <a:buFont typeface="Arial" panose="020B0604020202020204" pitchFamily="34" charset="0"/>
              <a:buChar char="•"/>
              <a:defRPr/>
            </a:pPr>
            <a:endParaRPr lang="en-US" dirty="0"/>
          </a:p>
        </p:txBody>
      </p:sp>
    </p:spTree>
    <p:extLst>
      <p:ext uri="{BB962C8B-B14F-4D97-AF65-F5344CB8AC3E}">
        <p14:creationId xmlns:p14="http://schemas.microsoft.com/office/powerpoint/2010/main" val="19549267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9706" y="695458"/>
            <a:ext cx="7167093" cy="722179"/>
          </a:xfrm>
        </p:spPr>
        <p:txBody>
          <a:bodyPr>
            <a:normAutofit fontScale="90000"/>
          </a:bodyPr>
          <a:lstStyle/>
          <a:p>
            <a:pPr lvl="0" fontAlgn="base">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Smoothness for Bridges &amp; </a:t>
            </a:r>
            <a:r>
              <a:rPr lang="en-US" altLang="en-US" sz="3600" b="1" dirty="0" smtClean="0">
                <a:solidFill>
                  <a:srgbClr val="000000"/>
                </a:solidFill>
                <a:latin typeface="+mn-lt"/>
                <a:ea typeface="+mn-ea"/>
                <a:cs typeface="Arial" panose="020B0604020202020204" pitchFamily="34" charset="0"/>
              </a:rPr>
              <a:t>Approaches</a:t>
            </a:r>
            <a:br>
              <a:rPr lang="en-US" altLang="en-US" sz="3600" b="1" dirty="0" smtClean="0">
                <a:solidFill>
                  <a:srgbClr val="000000"/>
                </a:solidFill>
                <a:latin typeface="+mn-lt"/>
                <a:ea typeface="+mn-ea"/>
                <a:cs typeface="Arial" panose="020B0604020202020204" pitchFamily="34" charset="0"/>
              </a:rPr>
            </a:br>
            <a:r>
              <a:rPr lang="en-US" altLang="en-US" sz="3600" dirty="0" smtClean="0">
                <a:solidFill>
                  <a:srgbClr val="FF0000"/>
                </a:solidFill>
                <a:latin typeface="+mn-lt"/>
                <a:ea typeface="+mn-ea"/>
                <a:cs typeface="Arial" panose="020B0604020202020204" pitchFamily="34" charset="0"/>
              </a:rPr>
              <a:t>Initial Use of PN 555</a:t>
            </a:r>
            <a:r>
              <a:rPr lang="en-US" altLang="en-US" sz="3600" b="1" dirty="0">
                <a:solidFill>
                  <a:srgbClr val="000000"/>
                </a:solidFill>
                <a:latin typeface="Times New Roman" panose="02020603050405020304" pitchFamily="18" charset="0"/>
                <a:ea typeface="+mn-ea"/>
                <a:cs typeface="Arial" panose="020B0604020202020204" pitchFamily="34" charset="0"/>
              </a:rPr>
              <a:t/>
            </a:r>
            <a:br>
              <a:rPr lang="en-US" altLang="en-US" sz="3600" b="1" dirty="0">
                <a:solidFill>
                  <a:srgbClr val="000000"/>
                </a:solidFill>
                <a:latin typeface="Times New Roman" panose="02020603050405020304" pitchFamily="18" charset="0"/>
                <a:ea typeface="+mn-ea"/>
                <a:cs typeface="Arial" panose="020B0604020202020204" pitchFamily="34" charset="0"/>
              </a:rPr>
            </a:br>
            <a:endParaRPr lang="en-US" dirty="0"/>
          </a:p>
        </p:txBody>
      </p:sp>
      <p:sp>
        <p:nvSpPr>
          <p:cNvPr id="3" name="Rectangle 2"/>
          <p:cNvSpPr/>
          <p:nvPr/>
        </p:nvSpPr>
        <p:spPr>
          <a:xfrm>
            <a:off x="1991763" y="1584102"/>
            <a:ext cx="6509442" cy="5736955"/>
          </a:xfrm>
          <a:prstGeom prst="rect">
            <a:avLst/>
          </a:prstGeom>
        </p:spPr>
        <p:txBody>
          <a:bodyPr wrap="square">
            <a:spAutoFit/>
          </a:bodyPr>
          <a:lstStyle/>
          <a:p>
            <a:pPr>
              <a:lnSpc>
                <a:spcPct val="90000"/>
              </a:lnSpc>
              <a:spcBef>
                <a:spcPts val="1000"/>
              </a:spcBef>
            </a:pPr>
            <a:r>
              <a:rPr lang="en-US" altLang="en-US" sz="3000" dirty="0">
                <a:cs typeface="Times New Roman" panose="02020603050405020304" pitchFamily="18" charset="0"/>
              </a:rPr>
              <a:t>Greater success when agency, prime and sub contractor(s) work together and are responsible for how their part contributes to the </a:t>
            </a:r>
            <a:r>
              <a:rPr lang="en-US" altLang="en-US" sz="3000" dirty="0" smtClean="0">
                <a:cs typeface="Times New Roman" panose="02020603050405020304" pitchFamily="18" charset="0"/>
              </a:rPr>
              <a:t>whole</a:t>
            </a:r>
            <a:endParaRPr lang="en-US" altLang="en-US" sz="3000" dirty="0">
              <a:cs typeface="Times New Roman" panose="02020603050405020304" pitchFamily="18" charset="0"/>
            </a:endParaRPr>
          </a:p>
          <a:p>
            <a:pPr lvl="1">
              <a:lnSpc>
                <a:spcPct val="90000"/>
              </a:lnSpc>
              <a:spcBef>
                <a:spcPts val="1000"/>
              </a:spcBef>
            </a:pPr>
            <a:r>
              <a:rPr lang="en-US" altLang="en-US" sz="3000" dirty="0">
                <a:cs typeface="Times New Roman" panose="02020603050405020304" pitchFamily="18" charset="0"/>
              </a:rPr>
              <a:t>Special mention at pre-bid </a:t>
            </a:r>
            <a:r>
              <a:rPr lang="en-US" altLang="en-US" sz="3000" dirty="0" smtClean="0">
                <a:cs typeface="Times New Roman" panose="02020603050405020304" pitchFamily="18" charset="0"/>
              </a:rPr>
              <a:t>meeting</a:t>
            </a:r>
          </a:p>
          <a:p>
            <a:pPr lvl="1">
              <a:lnSpc>
                <a:spcPct val="90000"/>
              </a:lnSpc>
              <a:spcBef>
                <a:spcPts val="1000"/>
              </a:spcBef>
            </a:pPr>
            <a:endParaRPr lang="en-US" altLang="en-US" sz="3000" dirty="0">
              <a:cs typeface="Times New Roman" panose="02020603050405020304" pitchFamily="18" charset="0"/>
            </a:endParaRPr>
          </a:p>
          <a:p>
            <a:pPr lvl="1">
              <a:lnSpc>
                <a:spcPct val="90000"/>
              </a:lnSpc>
              <a:spcBef>
                <a:spcPts val="1000"/>
              </a:spcBef>
            </a:pPr>
            <a:r>
              <a:rPr lang="en-US" altLang="en-US" sz="3000" dirty="0">
                <a:cs typeface="Times New Roman" panose="02020603050405020304" pitchFamily="18" charset="0"/>
              </a:rPr>
              <a:t>Special mention at pre-con </a:t>
            </a:r>
            <a:r>
              <a:rPr lang="en-US" altLang="en-US" sz="3000" dirty="0" smtClean="0">
                <a:cs typeface="Times New Roman" panose="02020603050405020304" pitchFamily="18" charset="0"/>
              </a:rPr>
              <a:t>meeting</a:t>
            </a:r>
          </a:p>
          <a:p>
            <a:pPr lvl="1">
              <a:lnSpc>
                <a:spcPct val="90000"/>
              </a:lnSpc>
              <a:spcBef>
                <a:spcPts val="1000"/>
              </a:spcBef>
            </a:pPr>
            <a:endParaRPr lang="en-US" altLang="en-US" sz="3000" dirty="0">
              <a:cs typeface="Times New Roman" panose="02020603050405020304" pitchFamily="18" charset="0"/>
            </a:endParaRPr>
          </a:p>
          <a:p>
            <a:pPr lvl="1">
              <a:lnSpc>
                <a:spcPct val="90000"/>
              </a:lnSpc>
              <a:spcBef>
                <a:spcPts val="1000"/>
              </a:spcBef>
            </a:pPr>
            <a:r>
              <a:rPr lang="en-US" altLang="en-US" sz="3000" dirty="0">
                <a:cs typeface="Times New Roman" panose="02020603050405020304" pitchFamily="18" charset="0"/>
              </a:rPr>
              <a:t>Avoid surprises/reactionary mode toward end of project completion</a:t>
            </a:r>
          </a:p>
          <a:p>
            <a:pPr>
              <a:lnSpc>
                <a:spcPct val="90000"/>
              </a:lnSpc>
              <a:spcBef>
                <a:spcPts val="1000"/>
              </a:spcBef>
            </a:pPr>
            <a:endParaRPr lang="en-US" sz="3200" dirty="0"/>
          </a:p>
          <a:p>
            <a:pPr marL="342900" indent="-342900">
              <a:buFont typeface="Arial" panose="020B0604020202020204" pitchFamily="34" charset="0"/>
              <a:buChar char="•"/>
              <a:defRPr/>
            </a:pPr>
            <a:endParaRPr lang="en-US" dirty="0"/>
          </a:p>
        </p:txBody>
      </p:sp>
    </p:spTree>
    <p:extLst>
      <p:ext uri="{BB962C8B-B14F-4D97-AF65-F5344CB8AC3E}">
        <p14:creationId xmlns:p14="http://schemas.microsoft.com/office/powerpoint/2010/main" val="42493266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53950" y="1339071"/>
            <a:ext cx="2869487" cy="3854906"/>
          </a:xfrm>
          <a:prstGeom prst="rect">
            <a:avLst/>
          </a:prstGeom>
        </p:spPr>
      </p:pic>
      <p:sp>
        <p:nvSpPr>
          <p:cNvPr id="2" name="Title 1"/>
          <p:cNvSpPr>
            <a:spLocks noGrp="1"/>
          </p:cNvSpPr>
          <p:nvPr>
            <p:ph type="title"/>
          </p:nvPr>
        </p:nvSpPr>
        <p:spPr/>
        <p:txBody>
          <a:bodyPr>
            <a:normAutofit fontScale="90000"/>
          </a:bodyPr>
          <a:lstStyle/>
          <a:p>
            <a:pPr lvl="0" fontAlgn="base">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Smoothness for Bridges &amp; Approaches</a:t>
            </a:r>
            <a:r>
              <a:rPr lang="en-US" altLang="en-US" sz="3600" b="1" dirty="0">
                <a:solidFill>
                  <a:srgbClr val="000000"/>
                </a:solidFill>
                <a:latin typeface="Times New Roman" panose="02020603050405020304" pitchFamily="18" charset="0"/>
                <a:ea typeface="+mn-ea"/>
                <a:cs typeface="Arial" panose="020B0604020202020204" pitchFamily="34" charset="0"/>
              </a:rPr>
              <a:t/>
            </a:r>
            <a:br>
              <a:rPr lang="en-US" altLang="en-US" sz="3600" b="1" dirty="0">
                <a:solidFill>
                  <a:srgbClr val="000000"/>
                </a:solidFill>
                <a:latin typeface="Times New Roman" panose="02020603050405020304" pitchFamily="18" charset="0"/>
                <a:ea typeface="+mn-ea"/>
                <a:cs typeface="Arial" panose="020B0604020202020204" pitchFamily="34" charset="0"/>
              </a:rPr>
            </a:br>
            <a:endParaRPr lang="en-US" dirty="0"/>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3026" y="1339070"/>
            <a:ext cx="2884759" cy="3854907"/>
          </a:xfrm>
          <a:prstGeom prst="rect">
            <a:avLst/>
          </a:prstGeom>
        </p:spPr>
      </p:pic>
    </p:spTree>
    <p:extLst>
      <p:ext uri="{BB962C8B-B14F-4D97-AF65-F5344CB8AC3E}">
        <p14:creationId xmlns:p14="http://schemas.microsoft.com/office/powerpoint/2010/main" val="14395291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2586" y="695458"/>
            <a:ext cx="7154213" cy="1300767"/>
          </a:xfrm>
        </p:spPr>
        <p:txBody>
          <a:bodyPr>
            <a:normAutofit fontScale="90000"/>
          </a:bodyPr>
          <a:lstStyle/>
          <a:p>
            <a:pPr lvl="0" fontAlgn="base">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Smoothness for Bridges &amp; </a:t>
            </a:r>
            <a:r>
              <a:rPr lang="en-US" altLang="en-US" sz="3600" b="1" dirty="0" smtClean="0">
                <a:solidFill>
                  <a:srgbClr val="000000"/>
                </a:solidFill>
                <a:latin typeface="+mn-lt"/>
                <a:ea typeface="+mn-ea"/>
                <a:cs typeface="Arial" panose="020B0604020202020204" pitchFamily="34" charset="0"/>
              </a:rPr>
              <a:t>Approaches</a:t>
            </a:r>
            <a:br>
              <a:rPr lang="en-US" altLang="en-US" sz="3600" b="1" dirty="0" smtClean="0">
                <a:solidFill>
                  <a:srgbClr val="000000"/>
                </a:solidFill>
                <a:latin typeface="+mn-lt"/>
                <a:ea typeface="+mn-ea"/>
                <a:cs typeface="Arial" panose="020B0604020202020204" pitchFamily="34" charset="0"/>
              </a:rPr>
            </a:br>
            <a:r>
              <a:rPr lang="en-US" altLang="en-US" sz="3600" dirty="0" smtClean="0">
                <a:solidFill>
                  <a:srgbClr val="FF0000"/>
                </a:solidFill>
                <a:latin typeface="+mn-lt"/>
                <a:ea typeface="+mn-ea"/>
                <a:cs typeface="Arial" panose="020B0604020202020204" pitchFamily="34" charset="0"/>
              </a:rPr>
              <a:t>Using International Roughness Index &amp; ProVAL</a:t>
            </a:r>
            <a:r>
              <a:rPr lang="en-US" altLang="en-US" sz="3600" b="1" dirty="0">
                <a:solidFill>
                  <a:srgbClr val="FF0000"/>
                </a:solidFill>
                <a:latin typeface="Times New Roman" panose="02020603050405020304" pitchFamily="18" charset="0"/>
                <a:ea typeface="+mn-ea"/>
                <a:cs typeface="Arial" panose="020B0604020202020204" pitchFamily="34" charset="0"/>
              </a:rPr>
              <a:t/>
            </a:r>
            <a:br>
              <a:rPr lang="en-US" altLang="en-US" sz="3600" b="1" dirty="0">
                <a:solidFill>
                  <a:srgbClr val="FF0000"/>
                </a:solidFill>
                <a:latin typeface="Times New Roman" panose="02020603050405020304" pitchFamily="18" charset="0"/>
                <a:ea typeface="+mn-ea"/>
                <a:cs typeface="Arial" panose="020B0604020202020204" pitchFamily="34" charset="0"/>
              </a:rPr>
            </a:br>
            <a:endParaRPr lang="en-US" dirty="0">
              <a:solidFill>
                <a:srgbClr val="FF0000"/>
              </a:solidFill>
            </a:endParaRPr>
          </a:p>
        </p:txBody>
      </p:sp>
      <p:sp>
        <p:nvSpPr>
          <p:cNvPr id="3" name="Rectangle 2"/>
          <p:cNvSpPr/>
          <p:nvPr/>
        </p:nvSpPr>
        <p:spPr>
          <a:xfrm>
            <a:off x="2145671" y="1584101"/>
            <a:ext cx="6541128" cy="4742837"/>
          </a:xfrm>
          <a:prstGeom prst="rect">
            <a:avLst/>
          </a:prstGeom>
        </p:spPr>
        <p:txBody>
          <a:bodyPr wrap="square">
            <a:spAutoFit/>
          </a:bodyPr>
          <a:lstStyle/>
          <a:p>
            <a:pPr marL="457200" indent="-457200">
              <a:lnSpc>
                <a:spcPct val="90000"/>
              </a:lnSpc>
              <a:spcBef>
                <a:spcPts val="1000"/>
              </a:spcBef>
              <a:buFont typeface="Arial" panose="020B0604020202020204" pitchFamily="34" charset="0"/>
              <a:buChar char="•"/>
            </a:pPr>
            <a:endParaRPr lang="en-US" altLang="en-US" sz="3200" dirty="0">
              <a:cs typeface="Times New Roman" panose="02020603050405020304" pitchFamily="18" charset="0"/>
            </a:endParaRPr>
          </a:p>
          <a:p>
            <a:pPr lvl="1">
              <a:lnSpc>
                <a:spcPct val="90000"/>
              </a:lnSpc>
              <a:spcBef>
                <a:spcPts val="1000"/>
              </a:spcBef>
            </a:pPr>
            <a:r>
              <a:rPr lang="en-US" altLang="en-US" sz="3200" dirty="0" smtClean="0">
                <a:cs typeface="Times New Roman" panose="02020603050405020304" pitchFamily="18" charset="0"/>
              </a:rPr>
              <a:t>IRI/ProVAL </a:t>
            </a:r>
            <a:r>
              <a:rPr lang="en-US" altLang="en-US" sz="3200" dirty="0">
                <a:cs typeface="Times New Roman" panose="02020603050405020304" pitchFamily="18" charset="0"/>
              </a:rPr>
              <a:t>methods were familiar to paving industry, just different IRI thresholds for the same analysis </a:t>
            </a:r>
            <a:r>
              <a:rPr lang="en-US" altLang="en-US" sz="3200" dirty="0" smtClean="0">
                <a:cs typeface="Times New Roman" panose="02020603050405020304" pitchFamily="18" charset="0"/>
              </a:rPr>
              <a:t>methods</a:t>
            </a:r>
            <a:endParaRPr lang="en-US" altLang="en-US" sz="3200" dirty="0">
              <a:cs typeface="Times New Roman" panose="02020603050405020304" pitchFamily="18" charset="0"/>
            </a:endParaRPr>
          </a:p>
          <a:p>
            <a:pPr lvl="1">
              <a:lnSpc>
                <a:spcPct val="90000"/>
              </a:lnSpc>
              <a:spcBef>
                <a:spcPts val="1000"/>
              </a:spcBef>
            </a:pPr>
            <a:r>
              <a:rPr lang="en-US" altLang="en-US" sz="3200" dirty="0">
                <a:cs typeface="Times New Roman" panose="02020603050405020304" pitchFamily="18" charset="0"/>
              </a:rPr>
              <a:t>IRI/ProVAL was relatively unknown to the bridge construction community</a:t>
            </a:r>
          </a:p>
          <a:p>
            <a:pPr marL="457200" indent="-457200">
              <a:lnSpc>
                <a:spcPct val="90000"/>
              </a:lnSpc>
              <a:spcBef>
                <a:spcPts val="1000"/>
              </a:spcBef>
              <a:buFont typeface="Arial" panose="020B0604020202020204" pitchFamily="34" charset="0"/>
              <a:buChar char="•"/>
            </a:pPr>
            <a:endParaRPr lang="en-US" sz="3200" dirty="0"/>
          </a:p>
          <a:p>
            <a:pPr marL="342900" indent="-342900">
              <a:buFont typeface="Arial" panose="020B0604020202020204" pitchFamily="34" charset="0"/>
              <a:buChar char="•"/>
              <a:defRPr/>
            </a:pPr>
            <a:endParaRPr lang="en-US" dirty="0"/>
          </a:p>
        </p:txBody>
      </p:sp>
    </p:spTree>
    <p:extLst>
      <p:ext uri="{BB962C8B-B14F-4D97-AF65-F5344CB8AC3E}">
        <p14:creationId xmlns:p14="http://schemas.microsoft.com/office/powerpoint/2010/main" val="36978017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2586" y="695458"/>
            <a:ext cx="7154213" cy="1300767"/>
          </a:xfrm>
        </p:spPr>
        <p:txBody>
          <a:bodyPr>
            <a:normAutofit fontScale="90000"/>
          </a:bodyPr>
          <a:lstStyle/>
          <a:p>
            <a:pPr lvl="0" fontAlgn="base">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Smoothness for Bridges &amp; </a:t>
            </a:r>
            <a:r>
              <a:rPr lang="en-US" altLang="en-US" sz="3600" b="1" dirty="0" smtClean="0">
                <a:solidFill>
                  <a:srgbClr val="000000"/>
                </a:solidFill>
                <a:latin typeface="+mn-lt"/>
                <a:ea typeface="+mn-ea"/>
                <a:cs typeface="Arial" panose="020B0604020202020204" pitchFamily="34" charset="0"/>
              </a:rPr>
              <a:t>Approaches</a:t>
            </a:r>
            <a:br>
              <a:rPr lang="en-US" altLang="en-US" sz="3600" b="1" dirty="0" smtClean="0">
                <a:solidFill>
                  <a:srgbClr val="000000"/>
                </a:solidFill>
                <a:latin typeface="+mn-lt"/>
                <a:ea typeface="+mn-ea"/>
                <a:cs typeface="Arial" panose="020B0604020202020204" pitchFamily="34" charset="0"/>
              </a:rPr>
            </a:br>
            <a:r>
              <a:rPr lang="en-US" altLang="en-US" sz="3600" dirty="0" smtClean="0">
                <a:solidFill>
                  <a:srgbClr val="FF0000"/>
                </a:solidFill>
                <a:latin typeface="+mn-lt"/>
                <a:ea typeface="+mn-ea"/>
                <a:cs typeface="Arial" panose="020B0604020202020204" pitchFamily="34" charset="0"/>
              </a:rPr>
              <a:t>Using International Roughness Index &amp; ProVAL</a:t>
            </a:r>
            <a:r>
              <a:rPr lang="en-US" altLang="en-US" sz="3600" b="1" dirty="0">
                <a:solidFill>
                  <a:srgbClr val="FF0000"/>
                </a:solidFill>
                <a:latin typeface="Times New Roman" panose="02020603050405020304" pitchFamily="18" charset="0"/>
                <a:ea typeface="+mn-ea"/>
                <a:cs typeface="Arial" panose="020B0604020202020204" pitchFamily="34" charset="0"/>
              </a:rPr>
              <a:t/>
            </a:r>
            <a:br>
              <a:rPr lang="en-US" altLang="en-US" sz="3600" b="1" dirty="0">
                <a:solidFill>
                  <a:srgbClr val="FF0000"/>
                </a:solidFill>
                <a:latin typeface="Times New Roman" panose="02020603050405020304" pitchFamily="18" charset="0"/>
                <a:ea typeface="+mn-ea"/>
                <a:cs typeface="Arial" panose="020B0604020202020204" pitchFamily="34" charset="0"/>
              </a:rPr>
            </a:br>
            <a:endParaRPr lang="en-US" dirty="0">
              <a:solidFill>
                <a:srgbClr val="FF0000"/>
              </a:solidFill>
            </a:endParaRPr>
          </a:p>
        </p:txBody>
      </p:sp>
      <p:sp>
        <p:nvSpPr>
          <p:cNvPr id="3" name="Rectangle 2"/>
          <p:cNvSpPr/>
          <p:nvPr/>
        </p:nvSpPr>
        <p:spPr>
          <a:xfrm>
            <a:off x="1887166" y="1545465"/>
            <a:ext cx="7076530" cy="5688737"/>
          </a:xfrm>
          <a:prstGeom prst="rect">
            <a:avLst/>
          </a:prstGeom>
        </p:spPr>
        <p:txBody>
          <a:bodyPr wrap="square">
            <a:spAutoFit/>
          </a:bodyPr>
          <a:lstStyle/>
          <a:p>
            <a:pPr marL="457200" indent="-457200">
              <a:lnSpc>
                <a:spcPct val="90000"/>
              </a:lnSpc>
              <a:spcBef>
                <a:spcPts val="1000"/>
              </a:spcBef>
              <a:buFont typeface="Arial" panose="020B0604020202020204" pitchFamily="34" charset="0"/>
              <a:buChar char="•"/>
            </a:pPr>
            <a:endParaRPr lang="en-US" altLang="en-US" sz="3200" dirty="0">
              <a:cs typeface="Times New Roman" panose="02020603050405020304" pitchFamily="18" charset="0"/>
            </a:endParaRPr>
          </a:p>
          <a:p>
            <a:pPr>
              <a:lnSpc>
                <a:spcPct val="90000"/>
              </a:lnSpc>
              <a:spcBef>
                <a:spcPts val="1000"/>
              </a:spcBef>
            </a:pPr>
            <a:r>
              <a:rPr lang="en-US" altLang="en-US" sz="2800" dirty="0" smtClean="0">
                <a:cs typeface="Times New Roman" panose="02020603050405020304" pitchFamily="18" charset="0"/>
              </a:rPr>
              <a:t>Difference</a:t>
            </a:r>
            <a:r>
              <a:rPr lang="en-US" altLang="en-US" sz="2800" dirty="0">
                <a:cs typeface="Times New Roman" panose="02020603050405020304" pitchFamily="18" charset="0"/>
              </a:rPr>
              <a:t>: Corrective Action for roughness violations</a:t>
            </a:r>
          </a:p>
          <a:p>
            <a:pPr lvl="1">
              <a:lnSpc>
                <a:spcPct val="90000"/>
              </a:lnSpc>
              <a:spcBef>
                <a:spcPts val="1000"/>
              </a:spcBef>
            </a:pPr>
            <a:r>
              <a:rPr lang="en-US" altLang="en-US" sz="2800" dirty="0">
                <a:cs typeface="Times New Roman" panose="02020603050405020304" pitchFamily="18" charset="0"/>
              </a:rPr>
              <a:t>Generally straightforward/simple for pavements</a:t>
            </a:r>
          </a:p>
          <a:p>
            <a:pPr lvl="1">
              <a:lnSpc>
                <a:spcPct val="90000"/>
              </a:lnSpc>
              <a:spcBef>
                <a:spcPts val="1000"/>
              </a:spcBef>
            </a:pPr>
            <a:r>
              <a:rPr lang="en-US" altLang="en-US" sz="2800" dirty="0">
                <a:cs typeface="Times New Roman" panose="02020603050405020304" pitchFamily="18" charset="0"/>
              </a:rPr>
              <a:t>More complicated/more constraints for bridges</a:t>
            </a:r>
          </a:p>
          <a:p>
            <a:pPr lvl="1">
              <a:lnSpc>
                <a:spcPct val="90000"/>
              </a:lnSpc>
              <a:spcBef>
                <a:spcPts val="1000"/>
              </a:spcBef>
            </a:pPr>
            <a:r>
              <a:rPr lang="en-US" altLang="en-US" sz="2800" dirty="0">
                <a:cs typeface="Times New Roman" panose="02020603050405020304" pitchFamily="18" charset="0"/>
              </a:rPr>
              <a:t>Reinforcing Steel Cover in Bridge Deck</a:t>
            </a:r>
          </a:p>
          <a:p>
            <a:pPr lvl="1">
              <a:lnSpc>
                <a:spcPct val="90000"/>
              </a:lnSpc>
              <a:spcBef>
                <a:spcPts val="1000"/>
              </a:spcBef>
            </a:pPr>
            <a:r>
              <a:rPr lang="en-US" altLang="en-US" sz="2800" dirty="0">
                <a:cs typeface="Times New Roman" panose="02020603050405020304" pitchFamily="18" charset="0"/>
              </a:rPr>
              <a:t>Longer Wavelength Roughness Content</a:t>
            </a:r>
          </a:p>
          <a:p>
            <a:pPr lvl="1">
              <a:lnSpc>
                <a:spcPct val="90000"/>
              </a:lnSpc>
              <a:spcBef>
                <a:spcPts val="1000"/>
              </a:spcBef>
            </a:pPr>
            <a:r>
              <a:rPr lang="en-US" altLang="en-US" sz="2800" dirty="0">
                <a:cs typeface="Times New Roman" panose="02020603050405020304" pitchFamily="18" charset="0"/>
              </a:rPr>
              <a:t>Significant Slope Breaks</a:t>
            </a:r>
          </a:p>
          <a:p>
            <a:pPr lvl="1">
              <a:lnSpc>
                <a:spcPct val="90000"/>
              </a:lnSpc>
              <a:spcBef>
                <a:spcPts val="1000"/>
              </a:spcBef>
            </a:pPr>
            <a:r>
              <a:rPr lang="en-US" altLang="en-US" sz="2800" dirty="0">
                <a:cs typeface="Times New Roman" panose="02020603050405020304" pitchFamily="18" charset="0"/>
              </a:rPr>
              <a:t>Skews and generally more road geometry</a:t>
            </a:r>
          </a:p>
          <a:p>
            <a:pPr marL="457200" indent="-457200">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34266401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2586" y="695458"/>
            <a:ext cx="7154213" cy="1300767"/>
          </a:xfrm>
        </p:spPr>
        <p:txBody>
          <a:bodyPr>
            <a:normAutofit fontScale="90000"/>
          </a:bodyPr>
          <a:lstStyle/>
          <a:p>
            <a:pPr lvl="0" fontAlgn="base">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Smoothness for Bridges &amp; </a:t>
            </a:r>
            <a:r>
              <a:rPr lang="en-US" altLang="en-US" sz="3600" b="1" dirty="0" smtClean="0">
                <a:solidFill>
                  <a:srgbClr val="000000"/>
                </a:solidFill>
                <a:latin typeface="+mn-lt"/>
                <a:ea typeface="+mn-ea"/>
                <a:cs typeface="Arial" panose="020B0604020202020204" pitchFamily="34" charset="0"/>
              </a:rPr>
              <a:t>Approaches</a:t>
            </a:r>
            <a:br>
              <a:rPr lang="en-US" altLang="en-US" sz="3600" b="1" dirty="0" smtClean="0">
                <a:solidFill>
                  <a:srgbClr val="000000"/>
                </a:solidFill>
                <a:latin typeface="+mn-lt"/>
                <a:ea typeface="+mn-ea"/>
                <a:cs typeface="Arial" panose="020B0604020202020204" pitchFamily="34" charset="0"/>
              </a:rPr>
            </a:br>
            <a:r>
              <a:rPr lang="en-US" altLang="en-US" sz="3600" dirty="0" smtClean="0">
                <a:solidFill>
                  <a:srgbClr val="FF0000"/>
                </a:solidFill>
                <a:latin typeface="+mn-lt"/>
                <a:ea typeface="+mn-ea"/>
                <a:cs typeface="Arial" panose="020B0604020202020204" pitchFamily="34" charset="0"/>
              </a:rPr>
              <a:t>Using International Roughness Index &amp; ProVAL</a:t>
            </a:r>
            <a:r>
              <a:rPr lang="en-US" altLang="en-US" sz="3600" b="1" dirty="0">
                <a:solidFill>
                  <a:srgbClr val="FF0000"/>
                </a:solidFill>
                <a:latin typeface="Times New Roman" panose="02020603050405020304" pitchFamily="18" charset="0"/>
                <a:ea typeface="+mn-ea"/>
                <a:cs typeface="Arial" panose="020B0604020202020204" pitchFamily="34" charset="0"/>
              </a:rPr>
              <a:t/>
            </a:r>
            <a:br>
              <a:rPr lang="en-US" altLang="en-US" sz="3600" b="1" dirty="0">
                <a:solidFill>
                  <a:srgbClr val="FF0000"/>
                </a:solidFill>
                <a:latin typeface="Times New Roman" panose="02020603050405020304" pitchFamily="18" charset="0"/>
                <a:ea typeface="+mn-ea"/>
                <a:cs typeface="Arial" panose="020B0604020202020204" pitchFamily="34" charset="0"/>
              </a:rPr>
            </a:br>
            <a:endParaRPr lang="en-US" dirty="0">
              <a:solidFill>
                <a:srgbClr val="FF0000"/>
              </a:solidFill>
            </a:endParaRPr>
          </a:p>
        </p:txBody>
      </p:sp>
      <p:sp>
        <p:nvSpPr>
          <p:cNvPr id="3" name="Rectangle 2"/>
          <p:cNvSpPr/>
          <p:nvPr/>
        </p:nvSpPr>
        <p:spPr>
          <a:xfrm>
            <a:off x="1964986" y="1545465"/>
            <a:ext cx="6998709" cy="5432256"/>
          </a:xfrm>
          <a:prstGeom prst="rect">
            <a:avLst/>
          </a:prstGeom>
        </p:spPr>
        <p:txBody>
          <a:bodyPr wrap="square">
            <a:spAutoFit/>
          </a:bodyPr>
          <a:lstStyle/>
          <a:p>
            <a:pPr marL="457200" indent="-457200">
              <a:lnSpc>
                <a:spcPct val="90000"/>
              </a:lnSpc>
              <a:spcBef>
                <a:spcPts val="1000"/>
              </a:spcBef>
              <a:buFont typeface="Arial" panose="020B0604020202020204" pitchFamily="34" charset="0"/>
              <a:buChar char="•"/>
            </a:pPr>
            <a:endParaRPr lang="en-US" altLang="en-US" sz="3200" dirty="0">
              <a:cs typeface="Times New Roman" panose="02020603050405020304" pitchFamily="18" charset="0"/>
            </a:endParaRPr>
          </a:p>
          <a:p>
            <a:pPr>
              <a:lnSpc>
                <a:spcPct val="90000"/>
              </a:lnSpc>
              <a:spcBef>
                <a:spcPts val="1000"/>
              </a:spcBef>
            </a:pPr>
            <a:r>
              <a:rPr lang="en-US" altLang="en-US" sz="2800" dirty="0" smtClean="0">
                <a:cs typeface="Times New Roman" panose="02020603050405020304" pitchFamily="18" charset="0"/>
              </a:rPr>
              <a:t>Get </a:t>
            </a:r>
            <a:r>
              <a:rPr lang="en-US" altLang="en-US" sz="2800" dirty="0">
                <a:cs typeface="Times New Roman" panose="02020603050405020304" pitchFamily="18" charset="0"/>
              </a:rPr>
              <a:t>your certified profiler operators and grinding community highly familiar with using ProVAL to develop acceptable Corrective Action Plans (CAP) on the front end of implementing the specification</a:t>
            </a:r>
          </a:p>
          <a:p>
            <a:pPr lvl="1">
              <a:lnSpc>
                <a:spcPct val="90000"/>
              </a:lnSpc>
              <a:spcBef>
                <a:spcPts val="1000"/>
              </a:spcBef>
            </a:pPr>
            <a:r>
              <a:rPr lang="en-US" altLang="en-US" sz="2800" dirty="0" err="1">
                <a:cs typeface="Times New Roman" panose="02020603050405020304" pitchFamily="18" charset="0"/>
              </a:rPr>
              <a:t>ProVAL’s</a:t>
            </a:r>
            <a:r>
              <a:rPr lang="en-US" altLang="en-US" sz="2800" dirty="0">
                <a:cs typeface="Times New Roman" panose="02020603050405020304" pitchFamily="18" charset="0"/>
              </a:rPr>
              <a:t> Smoothness Assurance Module</a:t>
            </a:r>
          </a:p>
          <a:p>
            <a:pPr lvl="1">
              <a:lnSpc>
                <a:spcPct val="90000"/>
              </a:lnSpc>
              <a:spcBef>
                <a:spcPts val="1000"/>
              </a:spcBef>
            </a:pPr>
            <a:r>
              <a:rPr lang="en-US" altLang="en-US" sz="2800" dirty="0">
                <a:cs typeface="Times New Roman" panose="02020603050405020304" pitchFamily="18" charset="0"/>
              </a:rPr>
              <a:t>Proper Diamond Grinding Simulation</a:t>
            </a:r>
          </a:p>
          <a:p>
            <a:pPr lvl="1">
              <a:lnSpc>
                <a:spcPct val="90000"/>
              </a:lnSpc>
              <a:spcBef>
                <a:spcPts val="1000"/>
              </a:spcBef>
            </a:pPr>
            <a:r>
              <a:rPr lang="en-US" altLang="en-US" sz="2800" dirty="0">
                <a:cs typeface="Times New Roman" panose="02020603050405020304" pitchFamily="18" charset="0"/>
              </a:rPr>
              <a:t>Techniques/procedures to develop </a:t>
            </a:r>
            <a:r>
              <a:rPr lang="en-US" altLang="en-US" sz="2800" dirty="0" smtClean="0">
                <a:cs typeface="Times New Roman" panose="02020603050405020304" pitchFamily="18" charset="0"/>
              </a:rPr>
              <a:t>CAP</a:t>
            </a:r>
            <a:endParaRPr lang="en-US" altLang="en-US" sz="2800" dirty="0">
              <a:cs typeface="Times New Roman" panose="02020603050405020304" pitchFamily="18" charset="0"/>
            </a:endParaRPr>
          </a:p>
          <a:p>
            <a:pPr>
              <a:lnSpc>
                <a:spcPct val="90000"/>
              </a:lnSpc>
              <a:spcBef>
                <a:spcPts val="1000"/>
              </a:spcBef>
            </a:pPr>
            <a:r>
              <a:rPr lang="en-US" altLang="en-US" sz="2800" dirty="0" smtClean="0">
                <a:cs typeface="Times New Roman" panose="02020603050405020304" pitchFamily="18" charset="0"/>
              </a:rPr>
              <a:t>	Requires </a:t>
            </a:r>
            <a:r>
              <a:rPr lang="en-US" altLang="en-US" sz="2800" dirty="0">
                <a:cs typeface="Times New Roman" panose="02020603050405020304" pitchFamily="18" charset="0"/>
              </a:rPr>
              <a:t>practice and OJE – provide </a:t>
            </a:r>
            <a:r>
              <a:rPr lang="en-US" altLang="en-US" sz="2800" dirty="0" smtClean="0">
                <a:cs typeface="Times New Roman" panose="02020603050405020304" pitchFamily="18" charset="0"/>
              </a:rPr>
              <a:t>	coaching/assistance </a:t>
            </a:r>
            <a:endParaRPr lang="en-US" altLang="en-US" sz="2800" dirty="0">
              <a:cs typeface="Times New Roman" panose="02020603050405020304" pitchFamily="18" charset="0"/>
            </a:endParaRPr>
          </a:p>
          <a:p>
            <a:pPr>
              <a:lnSpc>
                <a:spcPct val="90000"/>
              </a:lnSpc>
              <a:spcBef>
                <a:spcPts val="1000"/>
              </a:spcBef>
            </a:pPr>
            <a:endParaRPr lang="en-US" dirty="0"/>
          </a:p>
        </p:txBody>
      </p:sp>
    </p:spTree>
    <p:extLst>
      <p:ext uri="{BB962C8B-B14F-4D97-AF65-F5344CB8AC3E}">
        <p14:creationId xmlns:p14="http://schemas.microsoft.com/office/powerpoint/2010/main" val="12996300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2586" y="695458"/>
            <a:ext cx="7154213" cy="1300767"/>
          </a:xfrm>
        </p:spPr>
        <p:txBody>
          <a:bodyPr>
            <a:normAutofit fontScale="90000"/>
          </a:bodyPr>
          <a:lstStyle/>
          <a:p>
            <a:pPr lvl="0" fontAlgn="base">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Smoothness for Bridges &amp; </a:t>
            </a:r>
            <a:r>
              <a:rPr lang="en-US" altLang="en-US" sz="3600" b="1" dirty="0" smtClean="0">
                <a:solidFill>
                  <a:srgbClr val="000000"/>
                </a:solidFill>
                <a:latin typeface="+mn-lt"/>
                <a:ea typeface="+mn-ea"/>
                <a:cs typeface="Arial" panose="020B0604020202020204" pitchFamily="34" charset="0"/>
              </a:rPr>
              <a:t>Approaches</a:t>
            </a:r>
            <a:br>
              <a:rPr lang="en-US" altLang="en-US" sz="3600" b="1" dirty="0" smtClean="0">
                <a:solidFill>
                  <a:srgbClr val="000000"/>
                </a:solidFill>
                <a:latin typeface="+mn-lt"/>
                <a:ea typeface="+mn-ea"/>
                <a:cs typeface="Arial" panose="020B0604020202020204" pitchFamily="34" charset="0"/>
              </a:rPr>
            </a:br>
            <a:r>
              <a:rPr lang="en-US" altLang="en-US" sz="3600" dirty="0" smtClean="0">
                <a:solidFill>
                  <a:srgbClr val="FF0000"/>
                </a:solidFill>
                <a:latin typeface="+mn-lt"/>
                <a:ea typeface="+mn-ea"/>
                <a:cs typeface="Arial" panose="020B0604020202020204" pitchFamily="34" charset="0"/>
              </a:rPr>
              <a:t>Using International Roughness Index &amp; ProVAL</a:t>
            </a:r>
            <a:r>
              <a:rPr lang="en-US" altLang="en-US" sz="3600" b="1" dirty="0">
                <a:solidFill>
                  <a:srgbClr val="FF0000"/>
                </a:solidFill>
                <a:latin typeface="Times New Roman" panose="02020603050405020304" pitchFamily="18" charset="0"/>
                <a:ea typeface="+mn-ea"/>
                <a:cs typeface="Arial" panose="020B0604020202020204" pitchFamily="34" charset="0"/>
              </a:rPr>
              <a:t/>
            </a:r>
            <a:br>
              <a:rPr lang="en-US" altLang="en-US" sz="3600" b="1" dirty="0">
                <a:solidFill>
                  <a:srgbClr val="FF0000"/>
                </a:solidFill>
                <a:latin typeface="Times New Roman" panose="02020603050405020304" pitchFamily="18" charset="0"/>
                <a:ea typeface="+mn-ea"/>
                <a:cs typeface="Arial" panose="020B0604020202020204" pitchFamily="34" charset="0"/>
              </a:rPr>
            </a:br>
            <a:endParaRPr lang="en-US" dirty="0">
              <a:solidFill>
                <a:srgbClr val="FF0000"/>
              </a:solidFill>
            </a:endParaRPr>
          </a:p>
        </p:txBody>
      </p:sp>
      <p:sp>
        <p:nvSpPr>
          <p:cNvPr id="3" name="Rectangle 2"/>
          <p:cNvSpPr/>
          <p:nvPr/>
        </p:nvSpPr>
        <p:spPr>
          <a:xfrm>
            <a:off x="2003898" y="1545465"/>
            <a:ext cx="6959798" cy="5429179"/>
          </a:xfrm>
          <a:prstGeom prst="rect">
            <a:avLst/>
          </a:prstGeom>
        </p:spPr>
        <p:txBody>
          <a:bodyPr wrap="square">
            <a:spAutoFit/>
          </a:bodyPr>
          <a:lstStyle/>
          <a:p>
            <a:pPr marL="457200" indent="-457200">
              <a:lnSpc>
                <a:spcPct val="90000"/>
              </a:lnSpc>
              <a:spcBef>
                <a:spcPts val="1000"/>
              </a:spcBef>
              <a:buFont typeface="Arial" panose="020B0604020202020204" pitchFamily="34" charset="0"/>
              <a:buChar char="•"/>
            </a:pPr>
            <a:endParaRPr lang="en-US" altLang="en-US" sz="3200" dirty="0">
              <a:cs typeface="Times New Roman" panose="02020603050405020304" pitchFamily="18" charset="0"/>
            </a:endParaRPr>
          </a:p>
          <a:p>
            <a:pPr>
              <a:lnSpc>
                <a:spcPct val="90000"/>
              </a:lnSpc>
              <a:spcBef>
                <a:spcPts val="1000"/>
              </a:spcBef>
            </a:pPr>
            <a:r>
              <a:rPr lang="en-US" altLang="en-US" sz="2800" dirty="0" smtClean="0">
                <a:cs typeface="Times New Roman" panose="02020603050405020304" pitchFamily="18" charset="0"/>
              </a:rPr>
              <a:t>2014 </a:t>
            </a:r>
            <a:r>
              <a:rPr lang="en-US" altLang="en-US" sz="2800" dirty="0">
                <a:cs typeface="Times New Roman" panose="02020603050405020304" pitchFamily="18" charset="0"/>
              </a:rPr>
              <a:t>new business model: District IRI &amp; ProVAL Specialists</a:t>
            </a:r>
          </a:p>
          <a:p>
            <a:pPr lvl="1">
              <a:lnSpc>
                <a:spcPct val="90000"/>
              </a:lnSpc>
              <a:spcBef>
                <a:spcPts val="1000"/>
              </a:spcBef>
            </a:pPr>
            <a:r>
              <a:rPr lang="en-US" altLang="en-US" sz="2400" dirty="0" smtClean="0">
                <a:cs typeface="Times New Roman" panose="02020603050405020304" pitchFamily="18" charset="0"/>
              </a:rPr>
              <a:t>1 or 2 people from each </a:t>
            </a:r>
            <a:r>
              <a:rPr lang="en-US" altLang="en-US" sz="2400" dirty="0">
                <a:cs typeface="Times New Roman" panose="02020603050405020304" pitchFamily="18" charset="0"/>
              </a:rPr>
              <a:t>District </a:t>
            </a:r>
            <a:r>
              <a:rPr lang="en-US" altLang="en-US" sz="2400" dirty="0" smtClean="0">
                <a:cs typeface="Times New Roman" panose="02020603050405020304" pitchFamily="18" charset="0"/>
              </a:rPr>
              <a:t>Construct. Dept.</a:t>
            </a:r>
          </a:p>
          <a:p>
            <a:pPr lvl="1">
              <a:lnSpc>
                <a:spcPct val="90000"/>
              </a:lnSpc>
              <a:spcBef>
                <a:spcPts val="1000"/>
              </a:spcBef>
            </a:pPr>
            <a:r>
              <a:rPr lang="en-US" altLang="en-US" sz="2400" dirty="0" smtClean="0">
                <a:cs typeface="Times New Roman" panose="02020603050405020304" pitchFamily="18" charset="0"/>
              </a:rPr>
              <a:t>Formed </a:t>
            </a:r>
            <a:r>
              <a:rPr lang="en-US" altLang="en-US" sz="2400" dirty="0">
                <a:cs typeface="Times New Roman" panose="02020603050405020304" pitchFamily="18" charset="0"/>
              </a:rPr>
              <a:t>User Group that meets periodically</a:t>
            </a:r>
          </a:p>
          <a:p>
            <a:pPr lvl="1">
              <a:lnSpc>
                <a:spcPct val="90000"/>
              </a:lnSpc>
              <a:spcBef>
                <a:spcPts val="1000"/>
              </a:spcBef>
            </a:pPr>
            <a:r>
              <a:rPr lang="en-US" altLang="en-US" sz="2400" dirty="0">
                <a:cs typeface="Times New Roman" panose="02020603050405020304" pitchFamily="18" charset="0"/>
              </a:rPr>
              <a:t>Resource for all construction projects in their </a:t>
            </a:r>
            <a:r>
              <a:rPr lang="en-US" altLang="en-US" sz="2400" dirty="0" smtClean="0">
                <a:cs typeface="Times New Roman" panose="02020603050405020304" pitchFamily="18" charset="0"/>
              </a:rPr>
              <a:t>District </a:t>
            </a:r>
            <a:r>
              <a:rPr lang="en-US" altLang="en-US" sz="2400" dirty="0">
                <a:cs typeface="Times New Roman" panose="02020603050405020304" pitchFamily="18" charset="0"/>
              </a:rPr>
              <a:t>with IRI specs</a:t>
            </a:r>
          </a:p>
          <a:p>
            <a:pPr lvl="1">
              <a:lnSpc>
                <a:spcPct val="90000"/>
              </a:lnSpc>
              <a:spcBef>
                <a:spcPts val="1000"/>
              </a:spcBef>
            </a:pPr>
            <a:r>
              <a:rPr lang="en-US" altLang="en-US" sz="2400" dirty="0">
                <a:cs typeface="Times New Roman" panose="02020603050405020304" pitchFamily="18" charset="0"/>
              </a:rPr>
              <a:t>Consistency &amp; Uniformity in </a:t>
            </a:r>
            <a:r>
              <a:rPr lang="en-US" altLang="en-US" sz="2400" dirty="0" smtClean="0">
                <a:cs typeface="Times New Roman" panose="02020603050405020304" pitchFamily="18" charset="0"/>
              </a:rPr>
              <a:t>District &amp; State</a:t>
            </a:r>
            <a:endParaRPr lang="en-US" altLang="en-US" sz="2400" dirty="0">
              <a:cs typeface="Times New Roman" panose="02020603050405020304" pitchFamily="18" charset="0"/>
            </a:endParaRPr>
          </a:p>
          <a:p>
            <a:pPr lvl="1">
              <a:lnSpc>
                <a:spcPct val="90000"/>
              </a:lnSpc>
              <a:spcBef>
                <a:spcPts val="1000"/>
              </a:spcBef>
            </a:pPr>
            <a:r>
              <a:rPr lang="en-US" altLang="en-US" sz="2400" dirty="0">
                <a:cs typeface="Times New Roman" panose="02020603050405020304" pitchFamily="18" charset="0"/>
              </a:rPr>
              <a:t>Quicker CAP approval</a:t>
            </a:r>
          </a:p>
          <a:p>
            <a:pPr lvl="1">
              <a:lnSpc>
                <a:spcPct val="90000"/>
              </a:lnSpc>
              <a:spcBef>
                <a:spcPts val="1000"/>
              </a:spcBef>
            </a:pPr>
            <a:r>
              <a:rPr lang="en-US" altLang="en-US" sz="2400" dirty="0">
                <a:cs typeface="Times New Roman" panose="02020603050405020304" pitchFamily="18" charset="0"/>
              </a:rPr>
              <a:t>Ensure you have an expert(s) </a:t>
            </a:r>
            <a:r>
              <a:rPr lang="en-US" altLang="en-US" sz="2400" dirty="0" smtClean="0">
                <a:cs typeface="Times New Roman" panose="02020603050405020304" pitchFamily="18" charset="0"/>
              </a:rPr>
              <a:t>to </a:t>
            </a:r>
            <a:r>
              <a:rPr lang="en-US" altLang="en-US" sz="2400" dirty="0">
                <a:cs typeface="Times New Roman" panose="02020603050405020304" pitchFamily="18" charset="0"/>
              </a:rPr>
              <a:t>turn to</a:t>
            </a:r>
          </a:p>
          <a:p>
            <a:pPr>
              <a:lnSpc>
                <a:spcPct val="90000"/>
              </a:lnSpc>
              <a:spcBef>
                <a:spcPts val="1000"/>
              </a:spcBef>
            </a:pPr>
            <a:endParaRPr lang="en-US" altLang="en-US" sz="2800" dirty="0">
              <a:cs typeface="Times New Roman" panose="02020603050405020304" pitchFamily="18" charset="0"/>
            </a:endParaRPr>
          </a:p>
          <a:p>
            <a:pPr>
              <a:lnSpc>
                <a:spcPct val="90000"/>
              </a:lnSpc>
              <a:spcBef>
                <a:spcPts val="1000"/>
              </a:spcBef>
            </a:pPr>
            <a:endParaRPr lang="en-US" dirty="0"/>
          </a:p>
        </p:txBody>
      </p:sp>
    </p:spTree>
    <p:extLst>
      <p:ext uri="{BB962C8B-B14F-4D97-AF65-F5344CB8AC3E}">
        <p14:creationId xmlns:p14="http://schemas.microsoft.com/office/powerpoint/2010/main" val="2249270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2586" y="695458"/>
            <a:ext cx="7154213" cy="1300767"/>
          </a:xfrm>
        </p:spPr>
        <p:txBody>
          <a:bodyPr>
            <a:normAutofit fontScale="90000"/>
          </a:bodyPr>
          <a:lstStyle/>
          <a:p>
            <a:pPr lvl="0" fontAlgn="base">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Smoothness for Bridges &amp; </a:t>
            </a:r>
            <a:r>
              <a:rPr lang="en-US" altLang="en-US" sz="3600" b="1" dirty="0" smtClean="0">
                <a:solidFill>
                  <a:srgbClr val="000000"/>
                </a:solidFill>
                <a:latin typeface="+mn-lt"/>
                <a:ea typeface="+mn-ea"/>
                <a:cs typeface="Arial" panose="020B0604020202020204" pitchFamily="34" charset="0"/>
              </a:rPr>
              <a:t>Approaches</a:t>
            </a:r>
            <a:br>
              <a:rPr lang="en-US" altLang="en-US" sz="3600" b="1" dirty="0" smtClean="0">
                <a:solidFill>
                  <a:srgbClr val="000000"/>
                </a:solidFill>
                <a:latin typeface="+mn-lt"/>
                <a:ea typeface="+mn-ea"/>
                <a:cs typeface="Arial" panose="020B0604020202020204" pitchFamily="34" charset="0"/>
              </a:rPr>
            </a:br>
            <a:r>
              <a:rPr lang="en-US" altLang="en-US" sz="3600" dirty="0" smtClean="0">
                <a:solidFill>
                  <a:srgbClr val="FF0000"/>
                </a:solidFill>
                <a:latin typeface="+mn-lt"/>
                <a:ea typeface="+mn-ea"/>
                <a:cs typeface="Arial" panose="020B0604020202020204" pitchFamily="34" charset="0"/>
              </a:rPr>
              <a:t>Using International Roughness Index &amp; </a:t>
            </a:r>
            <a:r>
              <a:rPr lang="en-US" altLang="en-US" sz="3600" dirty="0" err="1" smtClean="0">
                <a:solidFill>
                  <a:srgbClr val="FF0000"/>
                </a:solidFill>
                <a:latin typeface="+mn-lt"/>
                <a:ea typeface="+mn-ea"/>
                <a:cs typeface="Arial" panose="020B0604020202020204" pitchFamily="34" charset="0"/>
              </a:rPr>
              <a:t>ProVAL</a:t>
            </a:r>
            <a:endParaRPr lang="en-US" dirty="0">
              <a:solidFill>
                <a:srgbClr val="FF0000"/>
              </a:solidFill>
            </a:endParaRPr>
          </a:p>
        </p:txBody>
      </p:sp>
      <p:sp>
        <p:nvSpPr>
          <p:cNvPr id="3" name="Rectangle 2"/>
          <p:cNvSpPr/>
          <p:nvPr/>
        </p:nvSpPr>
        <p:spPr>
          <a:xfrm>
            <a:off x="2071990" y="2176530"/>
            <a:ext cx="6891705" cy="4876207"/>
          </a:xfrm>
          <a:prstGeom prst="rect">
            <a:avLst/>
          </a:prstGeom>
        </p:spPr>
        <p:txBody>
          <a:bodyPr wrap="square">
            <a:spAutoFit/>
          </a:bodyPr>
          <a:lstStyle/>
          <a:p>
            <a:pPr marL="457200" indent="-457200">
              <a:lnSpc>
                <a:spcPct val="90000"/>
              </a:lnSpc>
              <a:spcBef>
                <a:spcPts val="1000"/>
              </a:spcBef>
              <a:buFont typeface="Arial" panose="020B0604020202020204" pitchFamily="34" charset="0"/>
              <a:buChar char="•"/>
            </a:pPr>
            <a:endParaRPr lang="en-US" altLang="en-US" sz="3200" dirty="0" smtClean="0">
              <a:cs typeface="Times New Roman" panose="02020603050405020304" pitchFamily="18" charset="0"/>
            </a:endParaRPr>
          </a:p>
          <a:p>
            <a:pPr lvl="0" eaLnBrk="0" fontAlgn="base" hangingPunct="0">
              <a:spcBef>
                <a:spcPct val="0"/>
              </a:spcBef>
              <a:spcAft>
                <a:spcPct val="0"/>
              </a:spcAft>
            </a:pPr>
            <a:r>
              <a:rPr lang="en-US" altLang="en-US" sz="2800" dirty="0" smtClean="0">
                <a:solidFill>
                  <a:srgbClr val="000000"/>
                </a:solidFill>
                <a:cs typeface="Arial" panose="020B0604020202020204" pitchFamily="34" charset="0"/>
              </a:rPr>
              <a:t>For the 2015 </a:t>
            </a:r>
            <a:r>
              <a:rPr lang="en-US" altLang="en-US" sz="2800" dirty="0">
                <a:solidFill>
                  <a:srgbClr val="000000"/>
                </a:solidFill>
                <a:cs typeface="Arial" panose="020B0604020202020204" pitchFamily="34" charset="0"/>
              </a:rPr>
              <a:t>Construction </a:t>
            </a:r>
            <a:r>
              <a:rPr lang="en-US" altLang="en-US" sz="2800" dirty="0" smtClean="0">
                <a:solidFill>
                  <a:srgbClr val="000000"/>
                </a:solidFill>
                <a:cs typeface="Arial" panose="020B0604020202020204" pitchFamily="34" charset="0"/>
              </a:rPr>
              <a:t>Season:</a:t>
            </a:r>
          </a:p>
          <a:p>
            <a:pPr lvl="0" eaLnBrk="0" fontAlgn="base" hangingPunct="0">
              <a:spcBef>
                <a:spcPct val="0"/>
              </a:spcBef>
              <a:spcAft>
                <a:spcPct val="0"/>
              </a:spcAft>
            </a:pPr>
            <a:r>
              <a:rPr lang="en-US" altLang="en-US" sz="2800" dirty="0" smtClean="0">
                <a:solidFill>
                  <a:srgbClr val="000000"/>
                </a:solidFill>
                <a:cs typeface="Arial" panose="020B0604020202020204" pitchFamily="34" charset="0"/>
              </a:rPr>
              <a:t>PN 555 update</a:t>
            </a:r>
          </a:p>
          <a:p>
            <a:pPr lvl="0" eaLnBrk="0" fontAlgn="base" hangingPunct="0">
              <a:spcBef>
                <a:spcPct val="0"/>
              </a:spcBef>
              <a:spcAft>
                <a:spcPct val="0"/>
              </a:spcAft>
            </a:pPr>
            <a:r>
              <a:rPr lang="en-US" altLang="en-US" sz="2800" dirty="0" smtClean="0">
                <a:solidFill>
                  <a:srgbClr val="000000"/>
                </a:solidFill>
                <a:cs typeface="Arial" panose="020B0604020202020204" pitchFamily="34" charset="0"/>
              </a:rPr>
              <a:t>Supplement </a:t>
            </a:r>
            <a:r>
              <a:rPr lang="en-US" altLang="en-US" sz="2800" dirty="0">
                <a:solidFill>
                  <a:srgbClr val="000000"/>
                </a:solidFill>
                <a:cs typeface="Arial" panose="020B0604020202020204" pitchFamily="34" charset="0"/>
              </a:rPr>
              <a:t>1112 </a:t>
            </a:r>
          </a:p>
          <a:p>
            <a:pPr lvl="1" eaLnBrk="0" fontAlgn="base" hangingPunct="0">
              <a:spcBef>
                <a:spcPct val="0"/>
              </a:spcBef>
              <a:spcAft>
                <a:spcPct val="0"/>
              </a:spcAft>
            </a:pPr>
            <a:r>
              <a:rPr lang="en-US" altLang="en-US" sz="2800" dirty="0" smtClean="0">
                <a:solidFill>
                  <a:srgbClr val="000000"/>
                </a:solidFill>
                <a:cs typeface="Arial" panose="020B0604020202020204" pitchFamily="34" charset="0"/>
              </a:rPr>
              <a:t>Better data submittal guidance</a:t>
            </a:r>
          </a:p>
          <a:p>
            <a:pPr lvl="1" eaLnBrk="0" fontAlgn="base" hangingPunct="0">
              <a:spcBef>
                <a:spcPct val="0"/>
              </a:spcBef>
              <a:spcAft>
                <a:spcPct val="0"/>
              </a:spcAft>
            </a:pPr>
            <a:r>
              <a:rPr lang="en-US" altLang="en-US" sz="2800" dirty="0" smtClean="0">
                <a:solidFill>
                  <a:srgbClr val="000000"/>
                </a:solidFill>
                <a:cs typeface="Arial" panose="020B0604020202020204" pitchFamily="34" charset="0"/>
              </a:rPr>
              <a:t>CAP details</a:t>
            </a:r>
          </a:p>
          <a:p>
            <a:pPr lvl="1" eaLnBrk="0" fontAlgn="base" hangingPunct="0">
              <a:spcBef>
                <a:spcPct val="0"/>
              </a:spcBef>
              <a:spcAft>
                <a:spcPct val="0"/>
              </a:spcAft>
            </a:pPr>
            <a:r>
              <a:rPr lang="en-US" altLang="en-US" sz="2800" dirty="0" smtClean="0">
                <a:solidFill>
                  <a:srgbClr val="000000"/>
                </a:solidFill>
                <a:cs typeface="Arial" panose="020B0604020202020204" pitchFamily="34" charset="0"/>
              </a:rPr>
              <a:t>Examples and templates</a:t>
            </a:r>
          </a:p>
          <a:p>
            <a:pPr lvl="1" eaLnBrk="0" fontAlgn="base" hangingPunct="0">
              <a:spcBef>
                <a:spcPct val="0"/>
              </a:spcBef>
              <a:spcAft>
                <a:spcPct val="0"/>
              </a:spcAft>
            </a:pPr>
            <a:r>
              <a:rPr lang="en-US" altLang="en-US" sz="2800" dirty="0" smtClean="0">
                <a:solidFill>
                  <a:srgbClr val="000000"/>
                </a:solidFill>
                <a:cs typeface="Arial" panose="020B0604020202020204" pitchFamily="34" charset="0"/>
              </a:rPr>
              <a:t>Statewide Input from District Specialists</a:t>
            </a:r>
            <a:endParaRPr lang="en-US" altLang="en-US" sz="2800" dirty="0">
              <a:solidFill>
                <a:srgbClr val="000000"/>
              </a:solidFill>
              <a:cs typeface="Arial" panose="020B0604020202020204" pitchFamily="34" charset="0"/>
            </a:endParaRPr>
          </a:p>
          <a:p>
            <a:pPr lvl="0" eaLnBrk="0" fontAlgn="base" hangingPunct="0">
              <a:spcBef>
                <a:spcPct val="0"/>
              </a:spcBef>
              <a:spcAft>
                <a:spcPct val="0"/>
              </a:spcAft>
            </a:pPr>
            <a:endParaRPr lang="en-US" altLang="en-US" sz="2800" dirty="0">
              <a:solidFill>
                <a:srgbClr val="000000"/>
              </a:solidFill>
              <a:cs typeface="Arial" panose="020B0604020202020204" pitchFamily="34" charset="0"/>
            </a:endParaRPr>
          </a:p>
          <a:p>
            <a:pPr>
              <a:lnSpc>
                <a:spcPct val="90000"/>
              </a:lnSpc>
              <a:spcBef>
                <a:spcPts val="1000"/>
              </a:spcBef>
            </a:pPr>
            <a:endParaRPr lang="en-US" altLang="en-US" sz="2800" dirty="0">
              <a:cs typeface="Times New Roman" panose="02020603050405020304" pitchFamily="18" charset="0"/>
            </a:endParaRPr>
          </a:p>
          <a:p>
            <a:pPr>
              <a:lnSpc>
                <a:spcPct val="90000"/>
              </a:lnSpc>
              <a:spcBef>
                <a:spcPts val="1000"/>
              </a:spcBef>
            </a:pPr>
            <a:endParaRPr lang="en-US" dirty="0"/>
          </a:p>
        </p:txBody>
      </p:sp>
    </p:spTree>
    <p:extLst>
      <p:ext uri="{BB962C8B-B14F-4D97-AF65-F5344CB8AC3E}">
        <p14:creationId xmlns:p14="http://schemas.microsoft.com/office/powerpoint/2010/main" val="35473351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2586" y="695458"/>
            <a:ext cx="7154213" cy="1300767"/>
          </a:xfrm>
        </p:spPr>
        <p:txBody>
          <a:bodyPr>
            <a:normAutofit fontScale="90000"/>
          </a:bodyPr>
          <a:lstStyle/>
          <a:p>
            <a:pPr lvl="0" fontAlgn="base">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Smoothness for Bridges &amp; </a:t>
            </a:r>
            <a:r>
              <a:rPr lang="en-US" altLang="en-US" sz="3600" b="1" dirty="0" smtClean="0">
                <a:solidFill>
                  <a:srgbClr val="000000"/>
                </a:solidFill>
                <a:latin typeface="+mn-lt"/>
                <a:ea typeface="+mn-ea"/>
                <a:cs typeface="Arial" panose="020B0604020202020204" pitchFamily="34" charset="0"/>
              </a:rPr>
              <a:t>Approaches</a:t>
            </a:r>
            <a:br>
              <a:rPr lang="en-US" altLang="en-US" sz="3600" b="1" dirty="0" smtClean="0">
                <a:solidFill>
                  <a:srgbClr val="000000"/>
                </a:solidFill>
                <a:latin typeface="+mn-lt"/>
                <a:ea typeface="+mn-ea"/>
                <a:cs typeface="Arial" panose="020B0604020202020204" pitchFamily="34" charset="0"/>
              </a:rPr>
            </a:br>
            <a:r>
              <a:rPr lang="en-US" altLang="en-US" sz="3600" dirty="0" smtClean="0">
                <a:solidFill>
                  <a:srgbClr val="FF0000"/>
                </a:solidFill>
                <a:latin typeface="+mn-lt"/>
                <a:ea typeface="+mn-ea"/>
                <a:cs typeface="Arial" panose="020B0604020202020204" pitchFamily="34" charset="0"/>
              </a:rPr>
              <a:t>Using International Roughness Index &amp; ProVAL</a:t>
            </a:r>
            <a:r>
              <a:rPr lang="en-US" altLang="en-US" sz="3600" b="1" dirty="0">
                <a:solidFill>
                  <a:srgbClr val="FF0000"/>
                </a:solidFill>
                <a:latin typeface="Times New Roman" panose="02020603050405020304" pitchFamily="18" charset="0"/>
                <a:ea typeface="+mn-ea"/>
                <a:cs typeface="Arial" panose="020B0604020202020204" pitchFamily="34" charset="0"/>
              </a:rPr>
              <a:t/>
            </a:r>
            <a:br>
              <a:rPr lang="en-US" altLang="en-US" sz="3600" b="1" dirty="0">
                <a:solidFill>
                  <a:srgbClr val="FF0000"/>
                </a:solidFill>
                <a:latin typeface="Times New Roman" panose="02020603050405020304" pitchFamily="18" charset="0"/>
                <a:ea typeface="+mn-ea"/>
                <a:cs typeface="Arial" panose="020B0604020202020204" pitchFamily="34" charset="0"/>
              </a:rPr>
            </a:br>
            <a:endParaRPr lang="en-US" dirty="0">
              <a:solidFill>
                <a:srgbClr val="FF0000"/>
              </a:solidFill>
            </a:endParaRPr>
          </a:p>
        </p:txBody>
      </p:sp>
      <p:sp>
        <p:nvSpPr>
          <p:cNvPr id="3" name="Rectangle 2"/>
          <p:cNvSpPr/>
          <p:nvPr/>
        </p:nvSpPr>
        <p:spPr>
          <a:xfrm>
            <a:off x="2071990" y="2176530"/>
            <a:ext cx="6891705" cy="1416798"/>
          </a:xfrm>
          <a:prstGeom prst="rect">
            <a:avLst/>
          </a:prstGeom>
        </p:spPr>
        <p:txBody>
          <a:bodyPr wrap="square">
            <a:spAutoFit/>
          </a:bodyPr>
          <a:lstStyle/>
          <a:p>
            <a:pPr lvl="0" eaLnBrk="0" fontAlgn="base" hangingPunct="0">
              <a:spcBef>
                <a:spcPct val="0"/>
              </a:spcBef>
              <a:spcAft>
                <a:spcPct val="0"/>
              </a:spcAft>
            </a:pPr>
            <a:endParaRPr lang="en-US" altLang="en-US" sz="2800" dirty="0">
              <a:solidFill>
                <a:srgbClr val="000000"/>
              </a:solidFill>
              <a:cs typeface="Arial" panose="020B0604020202020204" pitchFamily="34" charset="0"/>
            </a:endParaRPr>
          </a:p>
          <a:p>
            <a:pPr>
              <a:lnSpc>
                <a:spcPct val="90000"/>
              </a:lnSpc>
              <a:spcBef>
                <a:spcPts val="1000"/>
              </a:spcBef>
            </a:pPr>
            <a:endParaRPr lang="en-US" altLang="en-US" sz="2800" dirty="0">
              <a:cs typeface="Times New Roman" panose="02020603050405020304" pitchFamily="18" charset="0"/>
            </a:endParaRPr>
          </a:p>
          <a:p>
            <a:pPr>
              <a:lnSpc>
                <a:spcPct val="90000"/>
              </a:lnSpc>
              <a:spcBef>
                <a:spcPts val="1000"/>
              </a:spcBef>
            </a:pPr>
            <a:endParaRPr lang="en-US" dirty="0"/>
          </a:p>
        </p:txBody>
      </p:sp>
      <p:pic>
        <p:nvPicPr>
          <p:cNvPr id="4" name="Picture 3"/>
          <p:cNvPicPr>
            <a:picLocks noChangeAspect="1"/>
          </p:cNvPicPr>
          <p:nvPr/>
        </p:nvPicPr>
        <p:blipFill>
          <a:blip r:embed="rId3"/>
          <a:stretch>
            <a:fillRect/>
          </a:stretch>
        </p:blipFill>
        <p:spPr>
          <a:xfrm>
            <a:off x="2577830" y="2176530"/>
            <a:ext cx="6321726" cy="4486820"/>
          </a:xfrm>
          <a:prstGeom prst="rect">
            <a:avLst/>
          </a:prstGeom>
        </p:spPr>
      </p:pic>
    </p:spTree>
    <p:extLst>
      <p:ext uri="{BB962C8B-B14F-4D97-AF65-F5344CB8AC3E}">
        <p14:creationId xmlns:p14="http://schemas.microsoft.com/office/powerpoint/2010/main" val="19335394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2586" y="695458"/>
            <a:ext cx="7154213" cy="1300767"/>
          </a:xfrm>
        </p:spPr>
        <p:txBody>
          <a:bodyPr>
            <a:normAutofit fontScale="90000"/>
          </a:bodyPr>
          <a:lstStyle/>
          <a:p>
            <a:pPr lvl="0" fontAlgn="base">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Smoothness for Bridges &amp; </a:t>
            </a:r>
            <a:r>
              <a:rPr lang="en-US" altLang="en-US" sz="3600" b="1" dirty="0" smtClean="0">
                <a:solidFill>
                  <a:srgbClr val="000000"/>
                </a:solidFill>
                <a:latin typeface="+mn-lt"/>
                <a:ea typeface="+mn-ea"/>
                <a:cs typeface="Arial" panose="020B0604020202020204" pitchFamily="34" charset="0"/>
              </a:rPr>
              <a:t>Approaches</a:t>
            </a:r>
            <a:br>
              <a:rPr lang="en-US" altLang="en-US" sz="3600" b="1" dirty="0" smtClean="0">
                <a:solidFill>
                  <a:srgbClr val="000000"/>
                </a:solidFill>
                <a:latin typeface="+mn-lt"/>
                <a:ea typeface="+mn-ea"/>
                <a:cs typeface="Arial" panose="020B0604020202020204" pitchFamily="34" charset="0"/>
              </a:rPr>
            </a:br>
            <a:r>
              <a:rPr lang="en-US" altLang="en-US" sz="3600" dirty="0" smtClean="0">
                <a:solidFill>
                  <a:srgbClr val="FF0000"/>
                </a:solidFill>
                <a:latin typeface="+mn-lt"/>
                <a:ea typeface="+mn-ea"/>
                <a:cs typeface="Arial" panose="020B0604020202020204" pitchFamily="34" charset="0"/>
              </a:rPr>
              <a:t>Using International Roughness Index &amp; ProVAL</a:t>
            </a:r>
            <a:r>
              <a:rPr lang="en-US" altLang="en-US" sz="3600" b="1" dirty="0">
                <a:solidFill>
                  <a:srgbClr val="000000"/>
                </a:solidFill>
                <a:latin typeface="Times New Roman" panose="02020603050405020304" pitchFamily="18" charset="0"/>
                <a:ea typeface="+mn-ea"/>
                <a:cs typeface="Arial" panose="020B0604020202020204" pitchFamily="34" charset="0"/>
              </a:rPr>
              <a:t/>
            </a:r>
            <a:br>
              <a:rPr lang="en-US" altLang="en-US" sz="3600" b="1" dirty="0">
                <a:solidFill>
                  <a:srgbClr val="000000"/>
                </a:solidFill>
                <a:latin typeface="Times New Roman" panose="02020603050405020304" pitchFamily="18" charset="0"/>
                <a:ea typeface="+mn-ea"/>
                <a:cs typeface="Arial" panose="020B0604020202020204" pitchFamily="34" charset="0"/>
              </a:rPr>
            </a:br>
            <a:endParaRPr lang="en-US" dirty="0"/>
          </a:p>
        </p:txBody>
      </p:sp>
      <p:sp>
        <p:nvSpPr>
          <p:cNvPr id="3" name="Rectangle 2"/>
          <p:cNvSpPr/>
          <p:nvPr/>
        </p:nvSpPr>
        <p:spPr>
          <a:xfrm>
            <a:off x="2071990" y="2176530"/>
            <a:ext cx="6891705" cy="1416798"/>
          </a:xfrm>
          <a:prstGeom prst="rect">
            <a:avLst/>
          </a:prstGeom>
        </p:spPr>
        <p:txBody>
          <a:bodyPr wrap="square">
            <a:spAutoFit/>
          </a:bodyPr>
          <a:lstStyle/>
          <a:p>
            <a:pPr lvl="0" eaLnBrk="0" fontAlgn="base" hangingPunct="0">
              <a:spcBef>
                <a:spcPct val="0"/>
              </a:spcBef>
              <a:spcAft>
                <a:spcPct val="0"/>
              </a:spcAft>
            </a:pPr>
            <a:endParaRPr lang="en-US" altLang="en-US" sz="2800" dirty="0">
              <a:solidFill>
                <a:srgbClr val="000000"/>
              </a:solidFill>
              <a:cs typeface="Arial" panose="020B0604020202020204" pitchFamily="34" charset="0"/>
            </a:endParaRPr>
          </a:p>
          <a:p>
            <a:pPr>
              <a:lnSpc>
                <a:spcPct val="90000"/>
              </a:lnSpc>
              <a:spcBef>
                <a:spcPts val="1000"/>
              </a:spcBef>
            </a:pPr>
            <a:endParaRPr lang="en-US" altLang="en-US" sz="2800" dirty="0">
              <a:cs typeface="Times New Roman" panose="02020603050405020304" pitchFamily="18" charset="0"/>
            </a:endParaRPr>
          </a:p>
          <a:p>
            <a:pPr>
              <a:lnSpc>
                <a:spcPct val="90000"/>
              </a:lnSpc>
              <a:spcBef>
                <a:spcPts val="1000"/>
              </a:spcBef>
            </a:pPr>
            <a:endParaRPr lang="en-US" dirty="0"/>
          </a:p>
        </p:txBody>
      </p:sp>
      <p:pic>
        <p:nvPicPr>
          <p:cNvPr id="5" name="Picture 4"/>
          <p:cNvPicPr>
            <a:picLocks noChangeAspect="1"/>
          </p:cNvPicPr>
          <p:nvPr/>
        </p:nvPicPr>
        <p:blipFill>
          <a:blip r:embed="rId3"/>
          <a:stretch>
            <a:fillRect/>
          </a:stretch>
        </p:blipFill>
        <p:spPr>
          <a:xfrm>
            <a:off x="2354094" y="2176530"/>
            <a:ext cx="6491142" cy="4438279"/>
          </a:xfrm>
          <a:prstGeom prst="rect">
            <a:avLst/>
          </a:prstGeom>
        </p:spPr>
      </p:pic>
    </p:spTree>
    <p:extLst>
      <p:ext uri="{BB962C8B-B14F-4D97-AF65-F5344CB8AC3E}">
        <p14:creationId xmlns:p14="http://schemas.microsoft.com/office/powerpoint/2010/main" val="26805151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2586" y="1159099"/>
            <a:ext cx="7154213" cy="837126"/>
          </a:xfrm>
        </p:spPr>
        <p:txBody>
          <a:bodyPr>
            <a:normAutofit fontScale="90000"/>
          </a:bodyPr>
          <a:lstStyle/>
          <a:p>
            <a:pPr fontAlgn="base">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Smoothness for Bridges &amp; </a:t>
            </a:r>
            <a:r>
              <a:rPr lang="en-US" altLang="en-US" sz="3600" b="1" dirty="0" smtClean="0">
                <a:solidFill>
                  <a:srgbClr val="000000"/>
                </a:solidFill>
                <a:latin typeface="+mn-lt"/>
                <a:ea typeface="+mn-ea"/>
                <a:cs typeface="Arial" panose="020B0604020202020204" pitchFamily="34" charset="0"/>
              </a:rPr>
              <a:t>Approaches</a:t>
            </a:r>
            <a:br>
              <a:rPr lang="en-US" altLang="en-US" sz="3600" b="1" dirty="0" smtClean="0">
                <a:solidFill>
                  <a:srgbClr val="000000"/>
                </a:solidFill>
                <a:latin typeface="+mn-lt"/>
                <a:ea typeface="+mn-ea"/>
                <a:cs typeface="Arial" panose="020B0604020202020204" pitchFamily="34" charset="0"/>
              </a:rPr>
            </a:br>
            <a:r>
              <a:rPr lang="en-US" altLang="en-US" sz="3600" dirty="0" smtClean="0">
                <a:solidFill>
                  <a:srgbClr val="FF0000"/>
                </a:solidFill>
              </a:rPr>
              <a:t>Diamond </a:t>
            </a:r>
            <a:r>
              <a:rPr lang="en-US" altLang="en-US" sz="3600" dirty="0">
                <a:solidFill>
                  <a:srgbClr val="FF0000"/>
                </a:solidFill>
              </a:rPr>
              <a:t>Grinding &amp; Corrective Action Plans</a:t>
            </a:r>
            <a:r>
              <a:rPr lang="en-US" altLang="en-US" sz="3600" b="1" dirty="0">
                <a:latin typeface="Times New Roman" panose="02020603050405020304" pitchFamily="18" charset="0"/>
              </a:rPr>
              <a:t/>
            </a:r>
            <a:br>
              <a:rPr lang="en-US" altLang="en-US" sz="3600" b="1" dirty="0">
                <a:latin typeface="Times New Roman" panose="02020603050405020304" pitchFamily="18" charset="0"/>
              </a:rPr>
            </a:br>
            <a:r>
              <a:rPr lang="en-US" altLang="en-US" sz="3600" b="1" dirty="0">
                <a:solidFill>
                  <a:srgbClr val="000000"/>
                </a:solidFill>
                <a:latin typeface="Times New Roman" panose="02020603050405020304" pitchFamily="18" charset="0"/>
                <a:ea typeface="+mn-ea"/>
                <a:cs typeface="Arial" panose="020B0604020202020204" pitchFamily="34" charset="0"/>
              </a:rPr>
              <a:t/>
            </a:r>
            <a:br>
              <a:rPr lang="en-US" altLang="en-US" sz="3600" b="1" dirty="0">
                <a:solidFill>
                  <a:srgbClr val="000000"/>
                </a:solidFill>
                <a:latin typeface="Times New Roman" panose="02020603050405020304" pitchFamily="18" charset="0"/>
                <a:ea typeface="+mn-ea"/>
                <a:cs typeface="Arial" panose="020B0604020202020204" pitchFamily="34" charset="0"/>
              </a:rPr>
            </a:br>
            <a:endParaRPr lang="en-US" dirty="0"/>
          </a:p>
        </p:txBody>
      </p:sp>
      <p:sp>
        <p:nvSpPr>
          <p:cNvPr id="3" name="Rectangle 2"/>
          <p:cNvSpPr/>
          <p:nvPr/>
        </p:nvSpPr>
        <p:spPr>
          <a:xfrm>
            <a:off x="1622738" y="1867437"/>
            <a:ext cx="7340958" cy="4717189"/>
          </a:xfrm>
          <a:prstGeom prst="rect">
            <a:avLst/>
          </a:prstGeom>
        </p:spPr>
        <p:txBody>
          <a:bodyPr wrap="square">
            <a:spAutoFit/>
          </a:bodyPr>
          <a:lstStyle/>
          <a:p>
            <a:pPr marL="457200" lvl="0" indent="-457200" eaLnBrk="0" fontAlgn="base" hangingPunct="0">
              <a:spcBef>
                <a:spcPct val="0"/>
              </a:spcBef>
              <a:spcAft>
                <a:spcPct val="0"/>
              </a:spcAft>
              <a:buFont typeface="Arial" panose="020B0604020202020204" pitchFamily="34" charset="0"/>
              <a:buChar char="•"/>
            </a:pPr>
            <a:endParaRPr lang="en-US" altLang="en-US" sz="2800" dirty="0" smtClean="0">
              <a:solidFill>
                <a:srgbClr val="000000"/>
              </a:solidFill>
              <a:cs typeface="Arial" panose="020B0604020202020204" pitchFamily="34" charset="0"/>
            </a:endParaRPr>
          </a:p>
          <a:p>
            <a:pPr lvl="1" eaLnBrk="0" fontAlgn="base" hangingPunct="0">
              <a:spcBef>
                <a:spcPct val="0"/>
              </a:spcBef>
              <a:spcAft>
                <a:spcPct val="0"/>
              </a:spcAft>
            </a:pPr>
            <a:r>
              <a:rPr lang="en-US" altLang="en-US" sz="2800" dirty="0" smtClean="0">
                <a:solidFill>
                  <a:srgbClr val="000000"/>
                </a:solidFill>
                <a:cs typeface="Arial" panose="020B0604020202020204" pitchFamily="34" charset="0"/>
              </a:rPr>
              <a:t>Can’t </a:t>
            </a:r>
            <a:r>
              <a:rPr lang="en-US" altLang="en-US" sz="2800" dirty="0">
                <a:solidFill>
                  <a:srgbClr val="000000"/>
                </a:solidFill>
                <a:cs typeface="Arial" panose="020B0604020202020204" pitchFamily="34" charset="0"/>
              </a:rPr>
              <a:t>grind through steel </a:t>
            </a:r>
            <a:r>
              <a:rPr lang="en-US" altLang="en-US" sz="2800" dirty="0" smtClean="0">
                <a:solidFill>
                  <a:srgbClr val="000000"/>
                </a:solidFill>
                <a:cs typeface="Arial" panose="020B0604020202020204" pitchFamily="34" charset="0"/>
              </a:rPr>
              <a:t>armor</a:t>
            </a:r>
          </a:p>
          <a:p>
            <a:pPr lvl="1" eaLnBrk="0" fontAlgn="base" hangingPunct="0">
              <a:spcBef>
                <a:spcPct val="0"/>
              </a:spcBef>
              <a:spcAft>
                <a:spcPct val="0"/>
              </a:spcAft>
            </a:pPr>
            <a:endParaRPr lang="en-US" altLang="en-US" sz="2800" dirty="0">
              <a:solidFill>
                <a:srgbClr val="000000"/>
              </a:solidFill>
              <a:cs typeface="Arial" panose="020B0604020202020204" pitchFamily="34" charset="0"/>
            </a:endParaRPr>
          </a:p>
          <a:p>
            <a:pPr lvl="1" eaLnBrk="0" fontAlgn="base" hangingPunct="0">
              <a:spcBef>
                <a:spcPct val="0"/>
              </a:spcBef>
              <a:spcAft>
                <a:spcPct val="0"/>
              </a:spcAft>
            </a:pPr>
            <a:r>
              <a:rPr lang="en-US" altLang="en-US" sz="2800" dirty="0">
                <a:solidFill>
                  <a:srgbClr val="000000"/>
                </a:solidFill>
                <a:cs typeface="Arial" panose="020B0604020202020204" pitchFamily="34" charset="0"/>
              </a:rPr>
              <a:t>Ensure sufficient reinforcing </a:t>
            </a:r>
            <a:r>
              <a:rPr lang="en-US" altLang="en-US" sz="2800" dirty="0" smtClean="0">
                <a:solidFill>
                  <a:srgbClr val="000000"/>
                </a:solidFill>
                <a:cs typeface="Arial" panose="020B0604020202020204" pitchFamily="34" charset="0"/>
              </a:rPr>
              <a:t>cover</a:t>
            </a:r>
          </a:p>
          <a:p>
            <a:pPr lvl="1" eaLnBrk="0" fontAlgn="base" hangingPunct="0">
              <a:spcBef>
                <a:spcPct val="0"/>
              </a:spcBef>
              <a:spcAft>
                <a:spcPct val="0"/>
              </a:spcAft>
            </a:pPr>
            <a:endParaRPr lang="en-US" altLang="en-US" sz="2800" dirty="0">
              <a:solidFill>
                <a:srgbClr val="000000"/>
              </a:solidFill>
              <a:cs typeface="Arial" panose="020B0604020202020204" pitchFamily="34" charset="0"/>
            </a:endParaRPr>
          </a:p>
          <a:p>
            <a:pPr lvl="1" eaLnBrk="0" fontAlgn="base" hangingPunct="0">
              <a:spcBef>
                <a:spcPct val="0"/>
              </a:spcBef>
              <a:spcAft>
                <a:spcPct val="0"/>
              </a:spcAft>
            </a:pPr>
            <a:r>
              <a:rPr lang="en-US" altLang="en-US" sz="2800" dirty="0">
                <a:solidFill>
                  <a:srgbClr val="000000"/>
                </a:solidFill>
                <a:cs typeface="Arial" panose="020B0604020202020204" pitchFamily="34" charset="0"/>
              </a:rPr>
              <a:t>Can’t go too deep on </a:t>
            </a:r>
            <a:r>
              <a:rPr lang="en-US" altLang="en-US" sz="2800" dirty="0" smtClean="0">
                <a:solidFill>
                  <a:srgbClr val="000000"/>
                </a:solidFill>
                <a:cs typeface="Arial" panose="020B0604020202020204" pitchFamily="34" charset="0"/>
              </a:rPr>
              <a:t>adjacent surface course</a:t>
            </a:r>
            <a:endParaRPr lang="en-US" altLang="en-US" sz="2800" dirty="0">
              <a:solidFill>
                <a:srgbClr val="000000"/>
              </a:solidFill>
              <a:cs typeface="Arial" panose="020B0604020202020204" pitchFamily="34" charset="0"/>
            </a:endParaRPr>
          </a:p>
          <a:p>
            <a:pPr lvl="0" eaLnBrk="0" fontAlgn="base" hangingPunct="0">
              <a:spcBef>
                <a:spcPct val="0"/>
              </a:spcBef>
              <a:spcAft>
                <a:spcPct val="0"/>
              </a:spcAft>
            </a:pPr>
            <a:r>
              <a:rPr lang="en-US" altLang="en-US" sz="2800" dirty="0" smtClean="0">
                <a:solidFill>
                  <a:srgbClr val="000000"/>
                </a:solidFill>
                <a:cs typeface="Arial" panose="020B0604020202020204" pitchFamily="34" charset="0"/>
              </a:rPr>
              <a:t> 	</a:t>
            </a:r>
            <a:r>
              <a:rPr lang="en-US" altLang="en-US" sz="2800" dirty="0" smtClean="0">
                <a:solidFill>
                  <a:srgbClr val="FF0000"/>
                </a:solidFill>
                <a:cs typeface="Arial" panose="020B0604020202020204" pitchFamily="34" charset="0"/>
              </a:rPr>
              <a:t>Ensure </a:t>
            </a:r>
            <a:r>
              <a:rPr lang="en-US" altLang="en-US" sz="2800" dirty="0">
                <a:solidFill>
                  <a:srgbClr val="FF0000"/>
                </a:solidFill>
                <a:cs typeface="Arial" panose="020B0604020202020204" pitchFamily="34" charset="0"/>
              </a:rPr>
              <a:t>the Plan developed is what’s </a:t>
            </a:r>
            <a:r>
              <a:rPr lang="en-US" altLang="en-US" sz="2800" dirty="0" smtClean="0">
                <a:solidFill>
                  <a:srgbClr val="FF0000"/>
                </a:solidFill>
                <a:cs typeface="Arial" panose="020B0604020202020204" pitchFamily="34" charset="0"/>
              </a:rPr>
              <a:t>	executed </a:t>
            </a:r>
            <a:r>
              <a:rPr lang="en-US" altLang="en-US" sz="2800" dirty="0">
                <a:solidFill>
                  <a:srgbClr val="FF0000"/>
                </a:solidFill>
                <a:cs typeface="Arial" panose="020B0604020202020204" pitchFamily="34" charset="0"/>
              </a:rPr>
              <a:t>in the field</a:t>
            </a:r>
            <a:r>
              <a:rPr lang="en-US" altLang="en-US" sz="2800" dirty="0" smtClean="0">
                <a:solidFill>
                  <a:srgbClr val="FF0000"/>
                </a:solidFill>
                <a:cs typeface="Arial" panose="020B0604020202020204" pitchFamily="34" charset="0"/>
              </a:rPr>
              <a:t>!</a:t>
            </a:r>
            <a:endParaRPr lang="en-US" altLang="en-US" sz="2800" dirty="0">
              <a:solidFill>
                <a:srgbClr val="FF0000"/>
              </a:solidFill>
              <a:cs typeface="Arial" panose="020B0604020202020204" pitchFamily="34" charset="0"/>
            </a:endParaRPr>
          </a:p>
          <a:p>
            <a:pPr lvl="0" eaLnBrk="0" fontAlgn="base" hangingPunct="0">
              <a:spcBef>
                <a:spcPct val="0"/>
              </a:spcBef>
              <a:spcAft>
                <a:spcPct val="0"/>
              </a:spcAft>
            </a:pPr>
            <a:r>
              <a:rPr lang="en-US" altLang="en-US" sz="2400" dirty="0" smtClean="0">
                <a:solidFill>
                  <a:srgbClr val="000000"/>
                </a:solidFill>
                <a:cs typeface="Arial" panose="020B0604020202020204" pitchFamily="34" charset="0"/>
              </a:rPr>
              <a:t>             Not </a:t>
            </a:r>
            <a:r>
              <a:rPr lang="en-US" altLang="en-US" sz="2400" dirty="0">
                <a:solidFill>
                  <a:srgbClr val="000000"/>
                </a:solidFill>
                <a:cs typeface="Arial" panose="020B0604020202020204" pitchFamily="34" charset="0"/>
              </a:rPr>
              <a:t>following the plan = not meeting IRI criteria</a:t>
            </a:r>
          </a:p>
          <a:p>
            <a:pPr lvl="0" eaLnBrk="0" fontAlgn="base" hangingPunct="0">
              <a:spcBef>
                <a:spcPct val="0"/>
              </a:spcBef>
              <a:spcAft>
                <a:spcPct val="0"/>
              </a:spcAft>
            </a:pPr>
            <a:endParaRPr lang="en-US" altLang="en-US" sz="2800" dirty="0">
              <a:cs typeface="Times New Roman" panose="02020603050405020304" pitchFamily="18" charset="0"/>
            </a:endParaRPr>
          </a:p>
          <a:p>
            <a:pPr>
              <a:lnSpc>
                <a:spcPct val="90000"/>
              </a:lnSpc>
              <a:spcBef>
                <a:spcPts val="1000"/>
              </a:spcBef>
            </a:pPr>
            <a:endParaRPr lang="en-US" dirty="0"/>
          </a:p>
        </p:txBody>
      </p:sp>
    </p:spTree>
    <p:extLst>
      <p:ext uri="{BB962C8B-B14F-4D97-AF65-F5344CB8AC3E}">
        <p14:creationId xmlns:p14="http://schemas.microsoft.com/office/powerpoint/2010/main" val="26077250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2738" y="1867437"/>
            <a:ext cx="7064061" cy="3232597"/>
          </a:xfrm>
        </p:spPr>
        <p:txBody>
          <a:bodyPr>
            <a:normAutofit fontScale="90000"/>
          </a:bodyPr>
          <a:lstStyle/>
          <a:p>
            <a:pPr algn="l" fontAlgn="base">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Smoothness </a:t>
            </a:r>
            <a:r>
              <a:rPr lang="en-US" altLang="en-US" sz="3600" b="1" dirty="0" smtClean="0">
                <a:solidFill>
                  <a:srgbClr val="000000"/>
                </a:solidFill>
                <a:latin typeface="+mn-lt"/>
                <a:ea typeface="+mn-ea"/>
                <a:cs typeface="Arial" panose="020B0604020202020204" pitchFamily="34" charset="0"/>
              </a:rPr>
              <a:t>	for </a:t>
            </a:r>
            <a:r>
              <a:rPr lang="en-US" altLang="en-US" sz="3600" b="1" dirty="0">
                <a:solidFill>
                  <a:srgbClr val="000000"/>
                </a:solidFill>
                <a:latin typeface="+mn-lt"/>
                <a:ea typeface="+mn-ea"/>
                <a:cs typeface="Arial" panose="020B0604020202020204" pitchFamily="34" charset="0"/>
              </a:rPr>
              <a:t>Bridges &amp; </a:t>
            </a:r>
            <a:r>
              <a:rPr lang="en-US" altLang="en-US" sz="3600" b="1" dirty="0" smtClean="0">
                <a:solidFill>
                  <a:srgbClr val="000000"/>
                </a:solidFill>
                <a:latin typeface="+mn-lt"/>
                <a:ea typeface="+mn-ea"/>
                <a:cs typeface="Arial" panose="020B0604020202020204" pitchFamily="34" charset="0"/>
              </a:rPr>
              <a:t>Approaches</a:t>
            </a:r>
            <a:br>
              <a:rPr lang="en-US" altLang="en-US" sz="3600" b="1" dirty="0" smtClean="0">
                <a:solidFill>
                  <a:srgbClr val="000000"/>
                </a:solidFill>
                <a:latin typeface="+mn-lt"/>
                <a:ea typeface="+mn-ea"/>
                <a:cs typeface="Arial" panose="020B0604020202020204" pitchFamily="34" charset="0"/>
              </a:rPr>
            </a:br>
            <a:r>
              <a:rPr lang="en-US" altLang="en-US" sz="3600" dirty="0" smtClean="0">
                <a:solidFill>
                  <a:srgbClr val="FF0000"/>
                </a:solidFill>
              </a:rPr>
              <a:t>Diamond </a:t>
            </a:r>
            <a:r>
              <a:rPr lang="en-US" altLang="en-US" sz="3600" dirty="0">
                <a:solidFill>
                  <a:srgbClr val="FF0000"/>
                </a:solidFill>
              </a:rPr>
              <a:t>Grinding &amp; Corrective Action </a:t>
            </a:r>
            <a:r>
              <a:rPr lang="en-US" altLang="en-US" sz="3600" dirty="0" smtClean="0">
                <a:solidFill>
                  <a:srgbClr val="FF0000"/>
                </a:solidFill>
              </a:rPr>
              <a:t>			Plans</a:t>
            </a:r>
            <a:r>
              <a:rPr lang="en-US" altLang="en-US" sz="3600" b="1" dirty="0">
                <a:solidFill>
                  <a:srgbClr val="FF0000"/>
                </a:solidFill>
                <a:latin typeface="Times New Roman" panose="02020603050405020304" pitchFamily="18" charset="0"/>
              </a:rPr>
              <a:t/>
            </a:r>
            <a:br>
              <a:rPr lang="en-US" altLang="en-US" sz="3600" b="1" dirty="0">
                <a:solidFill>
                  <a:srgbClr val="FF0000"/>
                </a:solidFill>
                <a:latin typeface="Times New Roman" panose="02020603050405020304" pitchFamily="18" charset="0"/>
              </a:rPr>
            </a:br>
            <a:r>
              <a:rPr lang="en-US" altLang="en-US" sz="900" b="1" dirty="0" smtClean="0">
                <a:latin typeface="Times New Roman" panose="02020603050405020304" pitchFamily="18" charset="0"/>
              </a:rPr>
              <a:t/>
            </a:r>
            <a:br>
              <a:rPr lang="en-US" altLang="en-US" sz="900" b="1" dirty="0" smtClean="0">
                <a:latin typeface="Times New Roman" panose="02020603050405020304" pitchFamily="18" charset="0"/>
              </a:rPr>
            </a:br>
            <a:r>
              <a:rPr lang="en-US" altLang="en-US" sz="3600" dirty="0" smtClean="0">
                <a:latin typeface="+mn-lt"/>
              </a:rPr>
              <a:t>Asking </a:t>
            </a:r>
            <a:r>
              <a:rPr lang="en-US" altLang="en-US" sz="3600" dirty="0">
                <a:latin typeface="+mn-lt"/>
              </a:rPr>
              <a:t>a grinder operator to grind to a plan rather than use their experience, seat of the pants, naked </a:t>
            </a:r>
            <a:r>
              <a:rPr lang="en-US" altLang="en-US" sz="3600" dirty="0" smtClean="0">
                <a:latin typeface="+mn-lt"/>
              </a:rPr>
              <a:t>eye.</a:t>
            </a:r>
            <a:br>
              <a:rPr lang="en-US" altLang="en-US" sz="3600" dirty="0" smtClean="0">
                <a:latin typeface="+mn-lt"/>
              </a:rPr>
            </a:br>
            <a:r>
              <a:rPr lang="en-US" altLang="en-US" sz="900" dirty="0" smtClean="0">
                <a:latin typeface="+mn-lt"/>
              </a:rPr>
              <a:t/>
            </a:r>
            <a:br>
              <a:rPr lang="en-US" altLang="en-US" sz="900" dirty="0" smtClean="0">
                <a:latin typeface="+mn-lt"/>
              </a:rPr>
            </a:br>
            <a:r>
              <a:rPr lang="en-US" altLang="en-US" sz="3600" dirty="0" smtClean="0">
                <a:latin typeface="+mn-lt"/>
              </a:rPr>
              <a:t>	</a:t>
            </a:r>
            <a:r>
              <a:rPr lang="en-US" altLang="en-US" sz="3600" dirty="0" smtClean="0">
                <a:solidFill>
                  <a:srgbClr val="FF0000"/>
                </a:solidFill>
                <a:latin typeface="+mn-lt"/>
              </a:rPr>
              <a:t>Operators are becoming 	increasingly comfortable with 	profiler technology and software 	predictions</a:t>
            </a:r>
            <a:r>
              <a:rPr lang="en-US" altLang="en-US" sz="3600" dirty="0">
                <a:solidFill>
                  <a:srgbClr val="FF0000"/>
                </a:solidFill>
                <a:latin typeface="+mn-lt"/>
              </a:rPr>
              <a:t/>
            </a:r>
            <a:br>
              <a:rPr lang="en-US" altLang="en-US" sz="3600" dirty="0">
                <a:solidFill>
                  <a:srgbClr val="FF0000"/>
                </a:solidFill>
                <a:latin typeface="+mn-lt"/>
              </a:rPr>
            </a:br>
            <a:r>
              <a:rPr lang="en-US" altLang="en-US" sz="3600" b="1" dirty="0">
                <a:solidFill>
                  <a:srgbClr val="000000"/>
                </a:solidFill>
                <a:latin typeface="Times New Roman" panose="02020603050405020304" pitchFamily="18" charset="0"/>
                <a:ea typeface="+mn-ea"/>
                <a:cs typeface="Arial" panose="020B0604020202020204" pitchFamily="34" charset="0"/>
              </a:rPr>
              <a:t/>
            </a:r>
            <a:br>
              <a:rPr lang="en-US" altLang="en-US" sz="3600" b="1" dirty="0">
                <a:solidFill>
                  <a:srgbClr val="000000"/>
                </a:solidFill>
                <a:latin typeface="Times New Roman" panose="02020603050405020304" pitchFamily="18" charset="0"/>
                <a:ea typeface="+mn-ea"/>
                <a:cs typeface="Arial" panose="020B0604020202020204" pitchFamily="34" charset="0"/>
              </a:rPr>
            </a:br>
            <a:endParaRPr lang="en-US" dirty="0"/>
          </a:p>
        </p:txBody>
      </p:sp>
    </p:spTree>
    <p:extLst>
      <p:ext uri="{BB962C8B-B14F-4D97-AF65-F5344CB8AC3E}">
        <p14:creationId xmlns:p14="http://schemas.microsoft.com/office/powerpoint/2010/main" val="33847638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2738" y="1867437"/>
            <a:ext cx="7064061" cy="3580326"/>
          </a:xfrm>
        </p:spPr>
        <p:txBody>
          <a:bodyPr>
            <a:normAutofit fontScale="90000"/>
          </a:bodyPr>
          <a:lstStyle/>
          <a:p>
            <a:pPr algn="l" fontAlgn="base">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Smoothness </a:t>
            </a:r>
            <a:r>
              <a:rPr lang="en-US" altLang="en-US" sz="3600" b="1" dirty="0" smtClean="0">
                <a:solidFill>
                  <a:srgbClr val="000000"/>
                </a:solidFill>
                <a:latin typeface="+mn-lt"/>
                <a:ea typeface="+mn-ea"/>
                <a:cs typeface="Arial" panose="020B0604020202020204" pitchFamily="34" charset="0"/>
              </a:rPr>
              <a:t>	for </a:t>
            </a:r>
            <a:r>
              <a:rPr lang="en-US" altLang="en-US" sz="3600" b="1" dirty="0">
                <a:solidFill>
                  <a:srgbClr val="000000"/>
                </a:solidFill>
                <a:latin typeface="+mn-lt"/>
                <a:ea typeface="+mn-ea"/>
                <a:cs typeface="Arial" panose="020B0604020202020204" pitchFamily="34" charset="0"/>
              </a:rPr>
              <a:t>Bridges &amp; </a:t>
            </a:r>
            <a:r>
              <a:rPr lang="en-US" altLang="en-US" sz="3600" b="1" dirty="0" smtClean="0">
                <a:solidFill>
                  <a:srgbClr val="000000"/>
                </a:solidFill>
                <a:latin typeface="+mn-lt"/>
                <a:ea typeface="+mn-ea"/>
                <a:cs typeface="Arial" panose="020B0604020202020204" pitchFamily="34" charset="0"/>
              </a:rPr>
              <a:t>Approaches</a:t>
            </a:r>
            <a:br>
              <a:rPr lang="en-US" altLang="en-US" sz="3600" b="1" dirty="0" smtClean="0">
                <a:solidFill>
                  <a:srgbClr val="000000"/>
                </a:solidFill>
                <a:latin typeface="+mn-lt"/>
                <a:ea typeface="+mn-ea"/>
                <a:cs typeface="Arial" panose="020B0604020202020204" pitchFamily="34" charset="0"/>
              </a:rPr>
            </a:br>
            <a:r>
              <a:rPr lang="en-US" altLang="en-US" sz="3600" dirty="0" smtClean="0">
                <a:solidFill>
                  <a:srgbClr val="FF0000"/>
                </a:solidFill>
              </a:rPr>
              <a:t>Diamond </a:t>
            </a:r>
            <a:r>
              <a:rPr lang="en-US" altLang="en-US" sz="3600" dirty="0">
                <a:solidFill>
                  <a:srgbClr val="FF0000"/>
                </a:solidFill>
              </a:rPr>
              <a:t>Grinding &amp; Corrective Action </a:t>
            </a:r>
            <a:r>
              <a:rPr lang="en-US" altLang="en-US" sz="3600" dirty="0" smtClean="0">
                <a:solidFill>
                  <a:srgbClr val="FF0000"/>
                </a:solidFill>
              </a:rPr>
              <a:t/>
            </a:r>
            <a:br>
              <a:rPr lang="en-US" altLang="en-US" sz="3600" dirty="0" smtClean="0">
                <a:solidFill>
                  <a:srgbClr val="FF0000"/>
                </a:solidFill>
              </a:rPr>
            </a:br>
            <a:r>
              <a:rPr lang="en-US" altLang="en-US" sz="3600" dirty="0" smtClean="0">
                <a:solidFill>
                  <a:srgbClr val="FF0000"/>
                </a:solidFill>
              </a:rPr>
              <a:t>			Plans</a:t>
            </a:r>
            <a:r>
              <a:rPr lang="en-US" altLang="en-US" sz="3600" b="1" dirty="0">
                <a:solidFill>
                  <a:srgbClr val="FF0000"/>
                </a:solidFill>
                <a:latin typeface="Times New Roman" panose="02020603050405020304" pitchFamily="18" charset="0"/>
              </a:rPr>
              <a:t/>
            </a:r>
            <a:br>
              <a:rPr lang="en-US" altLang="en-US" sz="3600" b="1" dirty="0">
                <a:solidFill>
                  <a:srgbClr val="FF0000"/>
                </a:solidFill>
                <a:latin typeface="Times New Roman" panose="02020603050405020304" pitchFamily="18" charset="0"/>
              </a:rPr>
            </a:br>
            <a:r>
              <a:rPr lang="en-US" altLang="en-US" sz="900" b="1" dirty="0" smtClean="0">
                <a:latin typeface="Times New Roman" panose="02020603050405020304" pitchFamily="18" charset="0"/>
              </a:rPr>
              <a:t/>
            </a:r>
            <a:br>
              <a:rPr lang="en-US" altLang="en-US" sz="900" b="1" dirty="0" smtClean="0">
                <a:latin typeface="Times New Roman" panose="02020603050405020304" pitchFamily="18" charset="0"/>
              </a:rPr>
            </a:br>
            <a:r>
              <a:rPr lang="en-US" altLang="en-US" sz="3600" dirty="0" smtClean="0">
                <a:latin typeface="+mn-lt"/>
              </a:rPr>
              <a:t>All </a:t>
            </a:r>
            <a:r>
              <a:rPr lang="en-US" altLang="en-US" sz="3600" dirty="0">
                <a:latin typeface="+mn-lt"/>
              </a:rPr>
              <a:t>grinders can fix many </a:t>
            </a:r>
            <a:r>
              <a:rPr lang="en-US" altLang="en-US" sz="3600" dirty="0" smtClean="0">
                <a:latin typeface="+mn-lt"/>
              </a:rPr>
              <a:t>problems however </a:t>
            </a:r>
            <a:r>
              <a:rPr lang="en-US" altLang="en-US" sz="3600" dirty="0">
                <a:latin typeface="+mn-lt"/>
              </a:rPr>
              <a:t>some bridges </a:t>
            </a:r>
            <a:r>
              <a:rPr lang="en-US" altLang="en-US" sz="3600" dirty="0" smtClean="0">
                <a:latin typeface="+mn-lt"/>
              </a:rPr>
              <a:t>may </a:t>
            </a:r>
            <a:r>
              <a:rPr lang="en-US" altLang="en-US" sz="3600" dirty="0">
                <a:latin typeface="+mn-lt"/>
              </a:rPr>
              <a:t>require a specific </a:t>
            </a:r>
            <a:r>
              <a:rPr lang="en-US" altLang="en-US" sz="3600" dirty="0" smtClean="0">
                <a:latin typeface="+mn-lt"/>
              </a:rPr>
              <a:t>grinder</a:t>
            </a:r>
            <a:br>
              <a:rPr lang="en-US" altLang="en-US" sz="3600" dirty="0" smtClean="0">
                <a:latin typeface="+mn-lt"/>
              </a:rPr>
            </a:br>
            <a:r>
              <a:rPr lang="en-US" altLang="en-US" sz="900" dirty="0" smtClean="0">
                <a:latin typeface="+mn-lt"/>
              </a:rPr>
              <a:t/>
            </a:r>
            <a:br>
              <a:rPr lang="en-US" altLang="en-US" sz="900" dirty="0" smtClean="0">
                <a:latin typeface="+mn-lt"/>
              </a:rPr>
            </a:br>
            <a:r>
              <a:rPr lang="en-US" altLang="en-US" sz="3600" dirty="0" smtClean="0">
                <a:latin typeface="+mn-lt"/>
              </a:rPr>
              <a:t>	</a:t>
            </a:r>
            <a:r>
              <a:rPr lang="en-US" altLang="en-US" sz="3600" dirty="0" smtClean="0">
                <a:solidFill>
                  <a:srgbClr val="FF0000"/>
                </a:solidFill>
                <a:latin typeface="+mn-lt"/>
              </a:rPr>
              <a:t>Long </a:t>
            </a:r>
            <a:r>
              <a:rPr lang="en-US" altLang="en-US" sz="3600" dirty="0">
                <a:solidFill>
                  <a:srgbClr val="FF0000"/>
                </a:solidFill>
                <a:latin typeface="+mn-lt"/>
              </a:rPr>
              <a:t>features such as camber </a:t>
            </a:r>
            <a:r>
              <a:rPr lang="en-US" altLang="en-US" sz="3600" dirty="0" smtClean="0">
                <a:solidFill>
                  <a:srgbClr val="FF0000"/>
                </a:solidFill>
                <a:latin typeface="+mn-lt"/>
              </a:rPr>
              <a:t>	issues </a:t>
            </a:r>
            <a:r>
              <a:rPr lang="en-US" altLang="en-US" sz="3600" dirty="0">
                <a:solidFill>
                  <a:srgbClr val="FF0000"/>
                </a:solidFill>
                <a:latin typeface="+mn-lt"/>
              </a:rPr>
              <a:t>may require a long </a:t>
            </a:r>
            <a:r>
              <a:rPr lang="en-US" altLang="en-US" sz="3600" dirty="0" smtClean="0">
                <a:solidFill>
                  <a:srgbClr val="FF0000"/>
                </a:solidFill>
                <a:latin typeface="+mn-lt"/>
              </a:rPr>
              <a:t>machine 	while short </a:t>
            </a:r>
            <a:r>
              <a:rPr lang="en-US" altLang="en-US" sz="3600" dirty="0">
                <a:solidFill>
                  <a:srgbClr val="FF0000"/>
                </a:solidFill>
                <a:latin typeface="+mn-lt"/>
              </a:rPr>
              <a:t>deep dips or slope </a:t>
            </a:r>
            <a:r>
              <a:rPr lang="en-US" altLang="en-US" sz="3600" dirty="0" smtClean="0">
                <a:solidFill>
                  <a:srgbClr val="FF0000"/>
                </a:solidFill>
                <a:latin typeface="+mn-lt"/>
              </a:rPr>
              <a:t>	breaks </a:t>
            </a:r>
            <a:r>
              <a:rPr lang="en-US" altLang="en-US" sz="3600" dirty="0">
                <a:solidFill>
                  <a:srgbClr val="FF0000"/>
                </a:solidFill>
                <a:latin typeface="+mn-lt"/>
              </a:rPr>
              <a:t>may require short machine</a:t>
            </a:r>
            <a:br>
              <a:rPr lang="en-US" altLang="en-US" sz="3600" dirty="0">
                <a:solidFill>
                  <a:srgbClr val="FF0000"/>
                </a:solidFill>
                <a:latin typeface="+mn-lt"/>
              </a:rPr>
            </a:br>
            <a:r>
              <a:rPr lang="en-US" altLang="en-US" sz="3600" b="1" dirty="0">
                <a:solidFill>
                  <a:srgbClr val="000000"/>
                </a:solidFill>
                <a:latin typeface="Times New Roman" panose="02020603050405020304" pitchFamily="18" charset="0"/>
                <a:ea typeface="+mn-ea"/>
                <a:cs typeface="Arial" panose="020B0604020202020204" pitchFamily="34" charset="0"/>
              </a:rPr>
              <a:t/>
            </a:r>
            <a:br>
              <a:rPr lang="en-US" altLang="en-US" sz="3600" b="1" dirty="0">
                <a:solidFill>
                  <a:srgbClr val="000000"/>
                </a:solidFill>
                <a:latin typeface="Times New Roman" panose="02020603050405020304" pitchFamily="18" charset="0"/>
                <a:ea typeface="+mn-ea"/>
                <a:cs typeface="Arial" panose="020B0604020202020204" pitchFamily="34" charset="0"/>
              </a:rPr>
            </a:br>
            <a:endParaRPr lang="en-US" dirty="0"/>
          </a:p>
        </p:txBody>
      </p:sp>
    </p:spTree>
    <p:extLst>
      <p:ext uri="{BB962C8B-B14F-4D97-AF65-F5344CB8AC3E}">
        <p14:creationId xmlns:p14="http://schemas.microsoft.com/office/powerpoint/2010/main" val="29307009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fontAlgn="base">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Smoothness for Bridges &amp; Approaches</a:t>
            </a:r>
            <a:r>
              <a:rPr lang="en-US" altLang="en-US" sz="3600" b="1" dirty="0">
                <a:solidFill>
                  <a:srgbClr val="000000"/>
                </a:solidFill>
                <a:latin typeface="Times New Roman" panose="02020603050405020304" pitchFamily="18" charset="0"/>
                <a:ea typeface="+mn-ea"/>
                <a:cs typeface="Arial" panose="020B0604020202020204" pitchFamily="34" charset="0"/>
              </a:rPr>
              <a:t/>
            </a:r>
            <a:br>
              <a:rPr lang="en-US" altLang="en-US" sz="3600" b="1" dirty="0">
                <a:solidFill>
                  <a:srgbClr val="000000"/>
                </a:solidFill>
                <a:latin typeface="Times New Roman" panose="02020603050405020304" pitchFamily="18" charset="0"/>
                <a:ea typeface="+mn-ea"/>
                <a:cs typeface="Arial" panose="020B0604020202020204" pitchFamily="34" charset="0"/>
              </a:rPr>
            </a:br>
            <a:endParaRPr lang="en-US" dirty="0"/>
          </a:p>
        </p:txBody>
      </p:sp>
      <p:sp>
        <p:nvSpPr>
          <p:cNvPr id="3" name="Rectangle 2"/>
          <p:cNvSpPr/>
          <p:nvPr/>
        </p:nvSpPr>
        <p:spPr>
          <a:xfrm>
            <a:off x="2290528" y="1149179"/>
            <a:ext cx="6599976" cy="4475071"/>
          </a:xfrm>
          <a:prstGeom prst="rect">
            <a:avLst/>
          </a:prstGeom>
        </p:spPr>
        <p:txBody>
          <a:bodyPr wrap="square">
            <a:spAutoFit/>
          </a:bodyPr>
          <a:lstStyle/>
          <a:p>
            <a:pPr lvl="0" eaLnBrk="0" fontAlgn="base" hangingPunct="0">
              <a:spcBef>
                <a:spcPct val="30000"/>
              </a:spcBef>
              <a:spcAft>
                <a:spcPct val="0"/>
              </a:spcAft>
            </a:pPr>
            <a:r>
              <a:rPr lang="en-US" altLang="en-US" sz="1600" dirty="0">
                <a:solidFill>
                  <a:srgbClr val="000000"/>
                </a:solidFill>
                <a:latin typeface="Times New Roman" pitchFamily="18" charset="0"/>
              </a:rPr>
              <a:t>Latest versions of applicable Proposal Notes and Supplements</a:t>
            </a:r>
          </a:p>
          <a:p>
            <a:pPr lvl="0" eaLnBrk="0" fontAlgn="base" hangingPunct="0">
              <a:spcBef>
                <a:spcPct val="30000"/>
              </a:spcBef>
              <a:spcAft>
                <a:spcPct val="0"/>
              </a:spcAft>
            </a:pPr>
            <a:r>
              <a:rPr lang="en-US" altLang="en-US" sz="1600" b="1" dirty="0">
                <a:solidFill>
                  <a:srgbClr val="000000"/>
                </a:solidFill>
                <a:latin typeface="Times New Roman" pitchFamily="18" charset="0"/>
              </a:rPr>
              <a:t>PN 420- Surface Smoothness Requirements for Pavements 7/18/2014</a:t>
            </a:r>
          </a:p>
          <a:p>
            <a:pPr lvl="0" eaLnBrk="0" fontAlgn="base" hangingPunct="0">
              <a:spcBef>
                <a:spcPct val="30000"/>
              </a:spcBef>
              <a:spcAft>
                <a:spcPct val="0"/>
              </a:spcAft>
            </a:pPr>
            <a:r>
              <a:rPr lang="en-US" altLang="en-US" sz="1600" b="1" dirty="0">
                <a:solidFill>
                  <a:srgbClr val="000000"/>
                </a:solidFill>
                <a:latin typeface="Times New Roman" pitchFamily="18" charset="0"/>
              </a:rPr>
              <a:t>PN 470 – Thin Lift Asphalt Surface Smoothness Requirement 7/18/2014</a:t>
            </a:r>
          </a:p>
          <a:p>
            <a:pPr lvl="0" eaLnBrk="0" fontAlgn="base" hangingPunct="0">
              <a:spcBef>
                <a:spcPct val="30000"/>
              </a:spcBef>
              <a:spcAft>
                <a:spcPct val="0"/>
              </a:spcAft>
            </a:pPr>
            <a:r>
              <a:rPr lang="en-US" altLang="en-US" sz="1600" b="1" dirty="0">
                <a:solidFill>
                  <a:srgbClr val="000000"/>
                </a:solidFill>
                <a:latin typeface="Times New Roman" pitchFamily="18" charset="0"/>
              </a:rPr>
              <a:t>PN 555 – Surface Smoothness for Bridges and Approaches </a:t>
            </a:r>
            <a:r>
              <a:rPr lang="en-US" altLang="en-US" sz="1600" b="1" dirty="0" smtClean="0">
                <a:solidFill>
                  <a:srgbClr val="000000"/>
                </a:solidFill>
                <a:latin typeface="Times New Roman" pitchFamily="18" charset="0"/>
              </a:rPr>
              <a:t>4/18/2014 </a:t>
            </a:r>
            <a:r>
              <a:rPr lang="en-US" altLang="en-US" sz="1600" dirty="0" smtClean="0">
                <a:solidFill>
                  <a:srgbClr val="000000"/>
                </a:solidFill>
                <a:latin typeface="Times New Roman" pitchFamily="18" charset="0"/>
              </a:rPr>
              <a:t>(</a:t>
            </a:r>
            <a:r>
              <a:rPr lang="en-US" altLang="en-US" sz="1600" dirty="0">
                <a:solidFill>
                  <a:srgbClr val="000000"/>
                </a:solidFill>
                <a:latin typeface="Times New Roman" pitchFamily="18" charset="0"/>
              </a:rPr>
              <a:t>Revision in </a:t>
            </a:r>
            <a:r>
              <a:rPr lang="en-US" altLang="en-US" sz="1600" b="1" dirty="0">
                <a:solidFill>
                  <a:srgbClr val="000000"/>
                </a:solidFill>
                <a:latin typeface="Times New Roman" pitchFamily="18" charset="0"/>
              </a:rPr>
              <a:t>Section 4. Mandatory Corrective Work </a:t>
            </a:r>
            <a:r>
              <a:rPr lang="en-US" altLang="en-US" sz="1600" dirty="0">
                <a:solidFill>
                  <a:srgbClr val="000000"/>
                </a:solidFill>
                <a:latin typeface="Times New Roman" pitchFamily="18" charset="0"/>
              </a:rPr>
              <a:t>“</a:t>
            </a:r>
            <a:r>
              <a:rPr lang="en-US" altLang="en-US" sz="1600" i="1" dirty="0">
                <a:solidFill>
                  <a:srgbClr val="000000"/>
                </a:solidFill>
                <a:latin typeface="Times New Roman" pitchFamily="18" charset="0"/>
              </a:rPr>
              <a:t>Anytime PN 420 is used in conjunction with PN 555, the localized roughness criteria for the pavement within one foot of the approach slab will be governed by the criteria in PN 420 [IRI in any 25 foot (7.6 m) segment not to exceed 160 inches per mile (3.94 m/km</a:t>
            </a:r>
            <a:r>
              <a:rPr lang="en-US" altLang="en-US" sz="1600" i="1" dirty="0" smtClean="0">
                <a:solidFill>
                  <a:srgbClr val="000000"/>
                </a:solidFill>
                <a:latin typeface="Times New Roman" pitchFamily="18" charset="0"/>
              </a:rPr>
              <a:t>)</a:t>
            </a:r>
            <a:r>
              <a:rPr lang="en-US" altLang="en-US" sz="1600" dirty="0" smtClean="0">
                <a:solidFill>
                  <a:srgbClr val="000000"/>
                </a:solidFill>
                <a:latin typeface="Times New Roman" pitchFamily="18" charset="0"/>
              </a:rPr>
              <a:t>.”) (Will be updated 4/17/2015)</a:t>
            </a:r>
            <a:endParaRPr lang="en-US" altLang="en-US" sz="1600" dirty="0">
              <a:solidFill>
                <a:srgbClr val="000000"/>
              </a:solidFill>
              <a:latin typeface="Times New Roman" pitchFamily="18" charset="0"/>
            </a:endParaRPr>
          </a:p>
          <a:p>
            <a:pPr lvl="0" eaLnBrk="0" fontAlgn="base" hangingPunct="0">
              <a:spcBef>
                <a:spcPct val="30000"/>
              </a:spcBef>
              <a:spcAft>
                <a:spcPct val="0"/>
              </a:spcAft>
            </a:pPr>
            <a:r>
              <a:rPr lang="en-US" altLang="en-US" sz="1600" b="1" dirty="0">
                <a:solidFill>
                  <a:srgbClr val="000000"/>
                </a:solidFill>
                <a:latin typeface="Times New Roman" pitchFamily="18" charset="0"/>
              </a:rPr>
              <a:t>Supplement 1058 – Surface Smoothness Equipment and Operator Requirements 4/18/2014</a:t>
            </a:r>
          </a:p>
          <a:p>
            <a:pPr lvl="0" eaLnBrk="0" fontAlgn="base" hangingPunct="0">
              <a:spcBef>
                <a:spcPct val="30000"/>
              </a:spcBef>
              <a:spcAft>
                <a:spcPct val="0"/>
              </a:spcAft>
            </a:pPr>
            <a:r>
              <a:rPr lang="en-US" altLang="en-US" sz="1600" b="1" dirty="0">
                <a:solidFill>
                  <a:srgbClr val="000000"/>
                </a:solidFill>
                <a:latin typeface="Times New Roman" pitchFamily="18" charset="0"/>
              </a:rPr>
              <a:t>Supplement 1110 – Submittal and Application Requirements for </a:t>
            </a:r>
            <a:r>
              <a:rPr lang="en-US" altLang="en-US" sz="1600" b="1" dirty="0" err="1">
                <a:solidFill>
                  <a:srgbClr val="000000"/>
                </a:solidFill>
                <a:latin typeface="Times New Roman" pitchFamily="18" charset="0"/>
              </a:rPr>
              <a:t>ProVAL</a:t>
            </a:r>
            <a:r>
              <a:rPr lang="en-US" altLang="en-US" sz="1600" b="1" dirty="0">
                <a:solidFill>
                  <a:srgbClr val="000000"/>
                </a:solidFill>
                <a:latin typeface="Times New Roman" pitchFamily="18" charset="0"/>
              </a:rPr>
              <a:t> Pavement Smoothness Software 4/18/2014</a:t>
            </a:r>
          </a:p>
          <a:p>
            <a:pPr lvl="0" eaLnBrk="0" fontAlgn="base" hangingPunct="0">
              <a:spcBef>
                <a:spcPct val="30000"/>
              </a:spcBef>
              <a:spcAft>
                <a:spcPct val="0"/>
              </a:spcAft>
            </a:pPr>
            <a:r>
              <a:rPr lang="en-US" altLang="en-US" sz="1600" b="1" dirty="0">
                <a:solidFill>
                  <a:srgbClr val="000000"/>
                </a:solidFill>
                <a:latin typeface="Times New Roman" pitchFamily="18" charset="0"/>
              </a:rPr>
              <a:t>Supplement 1112 - Submittal and Application Requirements for </a:t>
            </a:r>
            <a:r>
              <a:rPr lang="en-US" altLang="en-US" sz="1600" b="1" dirty="0" err="1">
                <a:solidFill>
                  <a:srgbClr val="000000"/>
                </a:solidFill>
                <a:latin typeface="Times New Roman" pitchFamily="18" charset="0"/>
              </a:rPr>
              <a:t>ProVAL</a:t>
            </a:r>
            <a:r>
              <a:rPr lang="en-US" altLang="en-US" sz="1600" b="1" dirty="0">
                <a:solidFill>
                  <a:srgbClr val="000000"/>
                </a:solidFill>
                <a:latin typeface="Times New Roman" pitchFamily="18" charset="0"/>
              </a:rPr>
              <a:t> Highway Smoothness Software for Bridge Encounters </a:t>
            </a:r>
            <a:r>
              <a:rPr lang="en-US" altLang="en-US" sz="1600" b="1" dirty="0" smtClean="0">
                <a:solidFill>
                  <a:srgbClr val="000000"/>
                </a:solidFill>
                <a:latin typeface="Times New Roman" pitchFamily="18" charset="0"/>
              </a:rPr>
              <a:t>1/20/2012 </a:t>
            </a:r>
            <a:r>
              <a:rPr lang="en-US" altLang="en-US" sz="1600" dirty="0" smtClean="0">
                <a:solidFill>
                  <a:srgbClr val="000000"/>
                </a:solidFill>
                <a:latin typeface="Times New Roman" pitchFamily="18" charset="0"/>
              </a:rPr>
              <a:t>(</a:t>
            </a:r>
            <a:r>
              <a:rPr lang="en-US" altLang="en-US" sz="1600" dirty="0">
                <a:solidFill>
                  <a:srgbClr val="000000"/>
                </a:solidFill>
                <a:latin typeface="Times New Roman" pitchFamily="18" charset="0"/>
              </a:rPr>
              <a:t>Will be updated </a:t>
            </a:r>
            <a:r>
              <a:rPr lang="en-US" altLang="en-US" sz="1600" dirty="0" smtClean="0">
                <a:solidFill>
                  <a:srgbClr val="000000"/>
                </a:solidFill>
                <a:latin typeface="Times New Roman" pitchFamily="18" charset="0"/>
              </a:rPr>
              <a:t>17/2015)</a:t>
            </a:r>
            <a:endParaRPr lang="en-US" altLang="en-US" sz="1600" dirty="0">
              <a:solidFill>
                <a:srgbClr val="000000"/>
              </a:solidFill>
              <a:latin typeface="Times New Roman" pitchFamily="18" charset="0"/>
            </a:endParaRPr>
          </a:p>
        </p:txBody>
      </p:sp>
    </p:spTree>
    <p:extLst>
      <p:ext uri="{BB962C8B-B14F-4D97-AF65-F5344CB8AC3E}">
        <p14:creationId xmlns:p14="http://schemas.microsoft.com/office/powerpoint/2010/main" val="40322683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2738" y="-656822"/>
            <a:ext cx="7064061" cy="7134895"/>
          </a:xfrm>
        </p:spPr>
        <p:txBody>
          <a:bodyPr>
            <a:normAutofit fontScale="90000"/>
          </a:bodyPr>
          <a:lstStyle/>
          <a:p>
            <a:pPr lvl="0" algn="l" eaLnBrk="0" fontAlgn="base" hangingPunct="0">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Smoothness </a:t>
            </a:r>
            <a:r>
              <a:rPr lang="en-US" altLang="en-US" sz="3600" b="1" dirty="0" smtClean="0">
                <a:solidFill>
                  <a:srgbClr val="000000"/>
                </a:solidFill>
                <a:latin typeface="+mn-lt"/>
                <a:ea typeface="+mn-ea"/>
                <a:cs typeface="Arial" panose="020B0604020202020204" pitchFamily="34" charset="0"/>
              </a:rPr>
              <a:t>	for </a:t>
            </a:r>
            <a:r>
              <a:rPr lang="en-US" altLang="en-US" sz="3600" b="1" dirty="0">
                <a:solidFill>
                  <a:srgbClr val="000000"/>
                </a:solidFill>
                <a:latin typeface="+mn-lt"/>
                <a:ea typeface="+mn-ea"/>
                <a:cs typeface="Arial" panose="020B0604020202020204" pitchFamily="34" charset="0"/>
              </a:rPr>
              <a:t>Bridges &amp; </a:t>
            </a:r>
            <a:r>
              <a:rPr lang="en-US" altLang="en-US" sz="3600" b="1" dirty="0" smtClean="0">
                <a:solidFill>
                  <a:srgbClr val="000000"/>
                </a:solidFill>
                <a:latin typeface="+mn-lt"/>
                <a:ea typeface="+mn-ea"/>
                <a:cs typeface="Arial" panose="020B0604020202020204" pitchFamily="34" charset="0"/>
              </a:rPr>
              <a:t>Approaches</a:t>
            </a:r>
            <a:br>
              <a:rPr lang="en-US" altLang="en-US" sz="3600" b="1" dirty="0" smtClean="0">
                <a:solidFill>
                  <a:srgbClr val="000000"/>
                </a:solidFill>
                <a:latin typeface="+mn-lt"/>
                <a:ea typeface="+mn-ea"/>
                <a:cs typeface="Arial" panose="020B0604020202020204" pitchFamily="34" charset="0"/>
              </a:rPr>
            </a:br>
            <a:r>
              <a:rPr lang="en-US" altLang="en-US" sz="3600" dirty="0" smtClean="0">
                <a:solidFill>
                  <a:srgbClr val="FF0000"/>
                </a:solidFill>
              </a:rPr>
              <a:t>Diamond </a:t>
            </a:r>
            <a:r>
              <a:rPr lang="en-US" altLang="en-US" sz="3600" dirty="0">
                <a:solidFill>
                  <a:srgbClr val="FF0000"/>
                </a:solidFill>
              </a:rPr>
              <a:t>Grinding &amp; Corrective Action </a:t>
            </a:r>
            <a:r>
              <a:rPr lang="en-US" altLang="en-US" sz="3600" dirty="0" smtClean="0">
                <a:solidFill>
                  <a:srgbClr val="FF0000"/>
                </a:solidFill>
              </a:rPr>
              <a:t>			Plans</a:t>
            </a:r>
            <a:br>
              <a:rPr lang="en-US" altLang="en-US" sz="3600" dirty="0" smtClean="0">
                <a:solidFill>
                  <a:srgbClr val="FF0000"/>
                </a:solidFill>
              </a:rPr>
            </a:br>
            <a:r>
              <a:rPr lang="en-US" altLang="en-US" sz="900" b="1" dirty="0">
                <a:latin typeface="Times New Roman" panose="02020603050405020304" pitchFamily="18" charset="0"/>
              </a:rPr>
              <a:t/>
            </a:r>
            <a:br>
              <a:rPr lang="en-US" altLang="en-US" sz="900" b="1" dirty="0">
                <a:latin typeface="Times New Roman" panose="02020603050405020304" pitchFamily="18" charset="0"/>
              </a:rPr>
            </a:br>
            <a:r>
              <a:rPr lang="en-US" altLang="en-US" sz="3100" dirty="0" smtClean="0">
                <a:solidFill>
                  <a:srgbClr val="000000"/>
                </a:solidFill>
                <a:latin typeface="+mn-lt"/>
                <a:ea typeface="+mn-ea"/>
                <a:cs typeface="Arial" panose="020B0604020202020204" pitchFamily="34" charset="0"/>
              </a:rPr>
              <a:t>Wherever </a:t>
            </a:r>
            <a:r>
              <a:rPr lang="en-US" altLang="en-US" sz="3100" dirty="0">
                <a:solidFill>
                  <a:srgbClr val="000000"/>
                </a:solidFill>
                <a:latin typeface="+mn-lt"/>
                <a:ea typeface="+mn-ea"/>
                <a:cs typeface="Arial" panose="020B0604020202020204" pitchFamily="34" charset="0"/>
              </a:rPr>
              <a:t>possible, grind before deck grooving</a:t>
            </a:r>
            <a:br>
              <a:rPr lang="en-US" altLang="en-US" sz="3100" dirty="0">
                <a:solidFill>
                  <a:srgbClr val="000000"/>
                </a:solidFill>
                <a:latin typeface="+mn-lt"/>
                <a:ea typeface="+mn-ea"/>
                <a:cs typeface="Arial" panose="020B0604020202020204" pitchFamily="34" charset="0"/>
              </a:rPr>
            </a:br>
            <a:r>
              <a:rPr lang="en-US" altLang="en-US" sz="3100" dirty="0" smtClean="0">
                <a:solidFill>
                  <a:srgbClr val="000000"/>
                </a:solidFill>
                <a:latin typeface="+mn-lt"/>
                <a:ea typeface="+mn-ea"/>
                <a:cs typeface="Arial" panose="020B0604020202020204" pitchFamily="34" charset="0"/>
              </a:rPr>
              <a:t>Phased </a:t>
            </a:r>
            <a:r>
              <a:rPr lang="en-US" altLang="en-US" sz="3100" dirty="0">
                <a:solidFill>
                  <a:srgbClr val="000000"/>
                </a:solidFill>
                <a:latin typeface="+mn-lt"/>
                <a:ea typeface="+mn-ea"/>
                <a:cs typeface="Arial" panose="020B0604020202020204" pitchFamily="34" charset="0"/>
              </a:rPr>
              <a:t>projects require grooving if traffic is on bridge through </a:t>
            </a:r>
            <a:r>
              <a:rPr lang="en-US" altLang="en-US" sz="3100" dirty="0" smtClean="0">
                <a:solidFill>
                  <a:srgbClr val="000000"/>
                </a:solidFill>
                <a:latin typeface="+mn-lt"/>
                <a:ea typeface="+mn-ea"/>
                <a:cs typeface="Arial" panose="020B0604020202020204" pitchFamily="34" charset="0"/>
              </a:rPr>
              <a:t>winter</a:t>
            </a:r>
            <a:r>
              <a:rPr lang="en-US" altLang="en-US" sz="3100" dirty="0">
                <a:solidFill>
                  <a:srgbClr val="000000"/>
                </a:solidFill>
                <a:latin typeface="+mn-lt"/>
                <a:ea typeface="+mn-ea"/>
                <a:cs typeface="Arial" panose="020B0604020202020204" pitchFamily="34" charset="0"/>
              </a:rPr>
              <a:t/>
            </a:r>
            <a:br>
              <a:rPr lang="en-US" altLang="en-US" sz="3100" dirty="0">
                <a:solidFill>
                  <a:srgbClr val="000000"/>
                </a:solidFill>
                <a:latin typeface="+mn-lt"/>
                <a:ea typeface="+mn-ea"/>
                <a:cs typeface="Arial" panose="020B0604020202020204" pitchFamily="34" charset="0"/>
              </a:rPr>
            </a:br>
            <a:r>
              <a:rPr lang="en-US" altLang="en-US" sz="3100" dirty="0">
                <a:solidFill>
                  <a:srgbClr val="000000"/>
                </a:solidFill>
                <a:latin typeface="+mn-lt"/>
                <a:ea typeface="+mn-ea"/>
                <a:cs typeface="Arial" panose="020B0604020202020204" pitchFamily="34" charset="0"/>
              </a:rPr>
              <a:t>	</a:t>
            </a:r>
            <a:r>
              <a:rPr lang="en-US" altLang="en-US" sz="3100" dirty="0" smtClean="0">
                <a:solidFill>
                  <a:srgbClr val="FF0000"/>
                </a:solidFill>
                <a:latin typeface="+mn-lt"/>
                <a:ea typeface="+mn-ea"/>
                <a:cs typeface="Arial" panose="020B0604020202020204" pitchFamily="34" charset="0"/>
              </a:rPr>
              <a:t>We </a:t>
            </a:r>
            <a:r>
              <a:rPr lang="en-US" altLang="en-US" sz="3100" dirty="0">
                <a:solidFill>
                  <a:srgbClr val="FF0000"/>
                </a:solidFill>
                <a:latin typeface="+mn-lt"/>
                <a:ea typeface="+mn-ea"/>
                <a:cs typeface="Arial" panose="020B0604020202020204" pitchFamily="34" charset="0"/>
              </a:rPr>
              <a:t>may explore other texturing </a:t>
            </a:r>
            <a:r>
              <a:rPr lang="en-US" altLang="en-US" sz="3100" dirty="0" smtClean="0">
                <a:solidFill>
                  <a:srgbClr val="FF0000"/>
                </a:solidFill>
                <a:latin typeface="+mn-lt"/>
                <a:ea typeface="+mn-ea"/>
                <a:cs typeface="Arial" panose="020B0604020202020204" pitchFamily="34" charset="0"/>
              </a:rPr>
              <a:t>	alternatives </a:t>
            </a:r>
            <a:r>
              <a:rPr lang="en-US" altLang="en-US" sz="3100" dirty="0">
                <a:solidFill>
                  <a:srgbClr val="FF0000"/>
                </a:solidFill>
                <a:latin typeface="+mn-lt"/>
                <a:ea typeface="+mn-ea"/>
                <a:cs typeface="Arial" panose="020B0604020202020204" pitchFamily="34" charset="0"/>
              </a:rPr>
              <a:t>in these </a:t>
            </a:r>
            <a:r>
              <a:rPr lang="en-US" altLang="en-US" sz="3100" dirty="0" smtClean="0">
                <a:solidFill>
                  <a:srgbClr val="FF0000"/>
                </a:solidFill>
                <a:latin typeface="+mn-lt"/>
                <a:ea typeface="+mn-ea"/>
                <a:cs typeface="Arial" panose="020B0604020202020204" pitchFamily="34" charset="0"/>
              </a:rPr>
              <a:t>cases</a:t>
            </a:r>
            <a:br>
              <a:rPr lang="en-US" altLang="en-US" sz="3100" dirty="0" smtClean="0">
                <a:solidFill>
                  <a:srgbClr val="FF0000"/>
                </a:solidFill>
                <a:latin typeface="+mn-lt"/>
                <a:ea typeface="+mn-ea"/>
                <a:cs typeface="Arial" panose="020B0604020202020204" pitchFamily="34" charset="0"/>
              </a:rPr>
            </a:br>
            <a:r>
              <a:rPr lang="en-US" altLang="en-US" sz="1200" dirty="0">
                <a:solidFill>
                  <a:srgbClr val="FF0000"/>
                </a:solidFill>
                <a:latin typeface="+mn-lt"/>
                <a:ea typeface="+mn-ea"/>
                <a:cs typeface="Arial" panose="020B0604020202020204" pitchFamily="34" charset="0"/>
              </a:rPr>
              <a:t/>
            </a:r>
            <a:br>
              <a:rPr lang="en-US" altLang="en-US" sz="1200" dirty="0">
                <a:solidFill>
                  <a:srgbClr val="FF0000"/>
                </a:solidFill>
                <a:latin typeface="+mn-lt"/>
                <a:ea typeface="+mn-ea"/>
                <a:cs typeface="Arial" panose="020B0604020202020204" pitchFamily="34" charset="0"/>
              </a:rPr>
            </a:br>
            <a:r>
              <a:rPr lang="en-US" altLang="en-US" sz="3100" dirty="0" smtClean="0">
                <a:solidFill>
                  <a:srgbClr val="FF0000"/>
                </a:solidFill>
                <a:latin typeface="+mn-lt"/>
                <a:ea typeface="+mn-ea"/>
                <a:cs typeface="Arial" panose="020B0604020202020204" pitchFamily="34" charset="0"/>
              </a:rPr>
              <a:t> 	511.17 </a:t>
            </a:r>
            <a:r>
              <a:rPr lang="en-US" altLang="en-US" sz="3100" dirty="0">
                <a:solidFill>
                  <a:srgbClr val="FF0000"/>
                </a:solidFill>
                <a:latin typeface="+mn-lt"/>
                <a:ea typeface="+mn-ea"/>
                <a:cs typeface="Arial" panose="020B0604020202020204" pitchFamily="34" charset="0"/>
              </a:rPr>
              <a:t>will not allow interim coarse </a:t>
            </a:r>
            <a:r>
              <a:rPr lang="en-US" altLang="en-US" sz="3100" dirty="0" smtClean="0">
                <a:solidFill>
                  <a:srgbClr val="FF0000"/>
                </a:solidFill>
                <a:latin typeface="+mn-lt"/>
                <a:ea typeface="+mn-ea"/>
                <a:cs typeface="Arial" panose="020B0604020202020204" pitchFamily="34" charset="0"/>
              </a:rPr>
              <a:t>	broom </a:t>
            </a:r>
            <a:r>
              <a:rPr lang="en-US" altLang="en-US" sz="3100" dirty="0">
                <a:solidFill>
                  <a:srgbClr val="FF0000"/>
                </a:solidFill>
                <a:latin typeface="+mn-lt"/>
                <a:ea typeface="+mn-ea"/>
                <a:cs typeface="Arial" panose="020B0604020202020204" pitchFamily="34" charset="0"/>
              </a:rPr>
              <a:t>finish on bridge deck work when </a:t>
            </a:r>
            <a:r>
              <a:rPr lang="en-US" altLang="en-US" sz="3100" dirty="0" smtClean="0">
                <a:solidFill>
                  <a:srgbClr val="FF0000"/>
                </a:solidFill>
                <a:latin typeface="+mn-lt"/>
                <a:ea typeface="+mn-ea"/>
                <a:cs typeface="Arial" panose="020B0604020202020204" pitchFamily="34" charset="0"/>
              </a:rPr>
              <a:t>	opened </a:t>
            </a:r>
            <a:r>
              <a:rPr lang="en-US" altLang="en-US" sz="3100" dirty="0">
                <a:solidFill>
                  <a:srgbClr val="FF0000"/>
                </a:solidFill>
                <a:latin typeface="+mn-lt"/>
                <a:ea typeface="+mn-ea"/>
                <a:cs typeface="Arial" panose="020B0604020202020204" pitchFamily="34" charset="0"/>
              </a:rPr>
              <a:t>to traffic over </a:t>
            </a:r>
            <a:r>
              <a:rPr lang="en-US" altLang="en-US" sz="3100" dirty="0" smtClean="0">
                <a:solidFill>
                  <a:srgbClr val="FF0000"/>
                </a:solidFill>
                <a:latin typeface="+mn-lt"/>
                <a:ea typeface="+mn-ea"/>
                <a:cs typeface="Arial" panose="020B0604020202020204" pitchFamily="34" charset="0"/>
              </a:rPr>
              <a:t>winter</a:t>
            </a:r>
            <a:endParaRPr lang="en-US" sz="3100" dirty="0">
              <a:solidFill>
                <a:srgbClr val="FF0000"/>
              </a:solidFill>
              <a:latin typeface="+mn-lt"/>
            </a:endParaRPr>
          </a:p>
        </p:txBody>
      </p:sp>
    </p:spTree>
    <p:extLst>
      <p:ext uri="{BB962C8B-B14F-4D97-AF65-F5344CB8AC3E}">
        <p14:creationId xmlns:p14="http://schemas.microsoft.com/office/powerpoint/2010/main" val="7669643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2738" y="489396"/>
            <a:ext cx="7064061" cy="5950041"/>
          </a:xfrm>
        </p:spPr>
        <p:txBody>
          <a:bodyPr>
            <a:normAutofit fontScale="90000"/>
          </a:bodyPr>
          <a:lstStyle/>
          <a:p>
            <a:pPr algn="l"/>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Smoothness </a:t>
            </a:r>
            <a:r>
              <a:rPr lang="en-US" altLang="en-US" sz="3600" b="1" dirty="0" smtClean="0">
                <a:solidFill>
                  <a:srgbClr val="000000"/>
                </a:solidFill>
                <a:latin typeface="+mn-lt"/>
                <a:ea typeface="+mn-ea"/>
                <a:cs typeface="Arial" panose="020B0604020202020204" pitchFamily="34" charset="0"/>
              </a:rPr>
              <a:t>	for </a:t>
            </a:r>
            <a:r>
              <a:rPr lang="en-US" altLang="en-US" sz="3600" b="1" dirty="0">
                <a:solidFill>
                  <a:srgbClr val="000000"/>
                </a:solidFill>
                <a:latin typeface="+mn-lt"/>
                <a:ea typeface="+mn-ea"/>
                <a:cs typeface="Arial" panose="020B0604020202020204" pitchFamily="34" charset="0"/>
              </a:rPr>
              <a:t>Bridges &amp; </a:t>
            </a:r>
            <a:r>
              <a:rPr lang="en-US" altLang="en-US" sz="3600" b="1" dirty="0" smtClean="0">
                <a:solidFill>
                  <a:srgbClr val="000000"/>
                </a:solidFill>
                <a:latin typeface="+mn-lt"/>
                <a:ea typeface="+mn-ea"/>
                <a:cs typeface="Arial" panose="020B0604020202020204" pitchFamily="34" charset="0"/>
              </a:rPr>
              <a:t>Approaches</a:t>
            </a:r>
            <a:br>
              <a:rPr lang="en-US" altLang="en-US" sz="3600" b="1" dirty="0" smtClean="0">
                <a:solidFill>
                  <a:srgbClr val="000000"/>
                </a:solidFill>
                <a:latin typeface="+mn-lt"/>
                <a:ea typeface="+mn-ea"/>
                <a:cs typeface="Arial" panose="020B0604020202020204" pitchFamily="34" charset="0"/>
              </a:rPr>
            </a:br>
            <a:r>
              <a:rPr lang="en-US" altLang="en-US" sz="3600" dirty="0" smtClean="0">
                <a:solidFill>
                  <a:srgbClr val="FF0000"/>
                </a:solidFill>
              </a:rPr>
              <a:t>Diamond </a:t>
            </a:r>
            <a:r>
              <a:rPr lang="en-US" altLang="en-US" sz="3600" dirty="0">
                <a:solidFill>
                  <a:srgbClr val="FF0000"/>
                </a:solidFill>
              </a:rPr>
              <a:t>Grinding &amp; Corrective Action </a:t>
            </a:r>
            <a:r>
              <a:rPr lang="en-US" altLang="en-US" sz="3600" dirty="0" smtClean="0">
                <a:solidFill>
                  <a:srgbClr val="FF0000"/>
                </a:solidFill>
              </a:rPr>
              <a:t>			Plans</a:t>
            </a:r>
            <a:r>
              <a:rPr lang="en-US" altLang="en-US" sz="3600" b="1" dirty="0">
                <a:solidFill>
                  <a:srgbClr val="FF0000"/>
                </a:solidFill>
                <a:latin typeface="Times New Roman" panose="02020603050405020304" pitchFamily="18" charset="0"/>
              </a:rPr>
              <a:t/>
            </a:r>
            <a:br>
              <a:rPr lang="en-US" altLang="en-US" sz="3600" b="1" dirty="0">
                <a:solidFill>
                  <a:srgbClr val="FF0000"/>
                </a:solidFill>
                <a:latin typeface="Times New Roman" panose="02020603050405020304" pitchFamily="18" charset="0"/>
              </a:rPr>
            </a:br>
            <a:r>
              <a:rPr lang="en-US" altLang="en-US" sz="3100" dirty="0" smtClean="0">
                <a:latin typeface="+mn-lt"/>
              </a:rPr>
              <a:t>Don’t </a:t>
            </a:r>
            <a:r>
              <a:rPr lang="en-US" altLang="en-US" sz="3100" dirty="0">
                <a:latin typeface="+mn-lt"/>
              </a:rPr>
              <a:t>correct the deck and approach slabs until surface pavement is in place</a:t>
            </a:r>
            <a:br>
              <a:rPr lang="en-US" altLang="en-US" sz="3100" dirty="0">
                <a:latin typeface="+mn-lt"/>
              </a:rPr>
            </a:br>
            <a:r>
              <a:rPr lang="en-US" altLang="en-US" sz="3100" dirty="0" smtClean="0">
                <a:latin typeface="+mn-lt"/>
              </a:rPr>
              <a:t>	</a:t>
            </a:r>
            <a:r>
              <a:rPr lang="en-US" altLang="en-US" sz="3100" dirty="0" smtClean="0">
                <a:solidFill>
                  <a:srgbClr val="FF0000"/>
                </a:solidFill>
                <a:latin typeface="+mn-lt"/>
              </a:rPr>
              <a:t>High/low </a:t>
            </a:r>
            <a:r>
              <a:rPr lang="en-US" altLang="en-US" sz="3100" dirty="0">
                <a:solidFill>
                  <a:srgbClr val="FF0000"/>
                </a:solidFill>
                <a:latin typeface="+mn-lt"/>
              </a:rPr>
              <a:t>pavement or dips in entry exit </a:t>
            </a:r>
            <a:r>
              <a:rPr lang="en-US" altLang="en-US" sz="3100" dirty="0" smtClean="0">
                <a:solidFill>
                  <a:srgbClr val="FF0000"/>
                </a:solidFill>
                <a:latin typeface="+mn-lt"/>
              </a:rPr>
              <a:t>	pavement </a:t>
            </a:r>
            <a:r>
              <a:rPr lang="en-US" altLang="en-US" sz="3100" dirty="0">
                <a:solidFill>
                  <a:srgbClr val="FF0000"/>
                </a:solidFill>
                <a:latin typeface="+mn-lt"/>
              </a:rPr>
              <a:t>may cause you to grind into </a:t>
            </a:r>
            <a:r>
              <a:rPr lang="en-US" altLang="en-US" sz="3100" dirty="0" smtClean="0">
                <a:solidFill>
                  <a:srgbClr val="FF0000"/>
                </a:solidFill>
                <a:latin typeface="+mn-lt"/>
              </a:rPr>
              <a:t>	approach </a:t>
            </a:r>
            <a:r>
              <a:rPr lang="en-US" altLang="en-US" sz="3100" dirty="0">
                <a:solidFill>
                  <a:srgbClr val="FF0000"/>
                </a:solidFill>
                <a:latin typeface="+mn-lt"/>
              </a:rPr>
              <a:t>slab and possibly deck that </a:t>
            </a:r>
            <a:r>
              <a:rPr lang="en-US" altLang="en-US" sz="3100" dirty="0" smtClean="0">
                <a:solidFill>
                  <a:srgbClr val="FF0000"/>
                </a:solidFill>
                <a:latin typeface="+mn-lt"/>
              </a:rPr>
              <a:t>	didn’t </a:t>
            </a:r>
            <a:r>
              <a:rPr lang="en-US" altLang="en-US" sz="3100" dirty="0">
                <a:solidFill>
                  <a:srgbClr val="FF0000"/>
                </a:solidFill>
                <a:latin typeface="+mn-lt"/>
              </a:rPr>
              <a:t>have any spec violations on their </a:t>
            </a:r>
            <a:r>
              <a:rPr lang="en-US" altLang="en-US" sz="3100" dirty="0" smtClean="0">
                <a:solidFill>
                  <a:srgbClr val="FF0000"/>
                </a:solidFill>
                <a:latin typeface="+mn-lt"/>
              </a:rPr>
              <a:t>	own</a:t>
            </a:r>
            <a:br>
              <a:rPr lang="en-US" altLang="en-US" sz="3100" dirty="0" smtClean="0">
                <a:solidFill>
                  <a:srgbClr val="FF0000"/>
                </a:solidFill>
                <a:latin typeface="+mn-lt"/>
              </a:rPr>
            </a:br>
            <a:r>
              <a:rPr lang="en-US" altLang="en-US" sz="400" dirty="0">
                <a:solidFill>
                  <a:srgbClr val="FF0000"/>
                </a:solidFill>
                <a:latin typeface="+mn-lt"/>
              </a:rPr>
              <a:t/>
            </a:r>
            <a:br>
              <a:rPr lang="en-US" altLang="en-US" sz="400" dirty="0">
                <a:solidFill>
                  <a:srgbClr val="FF0000"/>
                </a:solidFill>
                <a:latin typeface="+mn-lt"/>
              </a:rPr>
            </a:br>
            <a:r>
              <a:rPr lang="en-US" altLang="en-US" sz="3100" dirty="0" smtClean="0">
                <a:solidFill>
                  <a:srgbClr val="FF0000"/>
                </a:solidFill>
                <a:latin typeface="+mn-lt"/>
              </a:rPr>
              <a:t> </a:t>
            </a:r>
            <a:r>
              <a:rPr lang="en-US" altLang="en-US" sz="3100" dirty="0">
                <a:solidFill>
                  <a:srgbClr val="FF0000"/>
                </a:solidFill>
                <a:latin typeface="+mn-lt"/>
              </a:rPr>
              <a:t>	</a:t>
            </a:r>
            <a:r>
              <a:rPr lang="en-US" altLang="en-US" sz="3100" dirty="0" smtClean="0">
                <a:solidFill>
                  <a:srgbClr val="FF0000"/>
                </a:solidFill>
                <a:latin typeface="+mn-lt"/>
              </a:rPr>
              <a:t>Bridge </a:t>
            </a:r>
            <a:r>
              <a:rPr lang="en-US" altLang="en-US" sz="3100" dirty="0">
                <a:solidFill>
                  <a:srgbClr val="FF0000"/>
                </a:solidFill>
                <a:latin typeface="+mn-lt"/>
              </a:rPr>
              <a:t>encounters built outside of the </a:t>
            </a:r>
            <a:r>
              <a:rPr lang="en-US" altLang="en-US" sz="3100" dirty="0" smtClean="0">
                <a:solidFill>
                  <a:srgbClr val="FF0000"/>
                </a:solidFill>
                <a:latin typeface="+mn-lt"/>
              </a:rPr>
              <a:t>	bounds </a:t>
            </a:r>
            <a:r>
              <a:rPr lang="en-US" altLang="en-US" sz="3100" dirty="0">
                <a:solidFill>
                  <a:srgbClr val="FF0000"/>
                </a:solidFill>
                <a:latin typeface="+mn-lt"/>
              </a:rPr>
              <a:t>of the general profile will not </a:t>
            </a:r>
            <a:r>
              <a:rPr lang="en-US" altLang="en-US" sz="3100" dirty="0" smtClean="0">
                <a:solidFill>
                  <a:srgbClr val="FF0000"/>
                </a:solidFill>
                <a:latin typeface="+mn-lt"/>
              </a:rPr>
              <a:t>	pass </a:t>
            </a:r>
            <a:r>
              <a:rPr lang="en-US" altLang="en-US" sz="3100" dirty="0">
                <a:solidFill>
                  <a:srgbClr val="FF0000"/>
                </a:solidFill>
                <a:latin typeface="+mn-lt"/>
              </a:rPr>
              <a:t>inertial profile PN 555 </a:t>
            </a:r>
            <a:r>
              <a:rPr lang="en-US" altLang="en-US" sz="3100" dirty="0" smtClean="0">
                <a:solidFill>
                  <a:srgbClr val="FF0000"/>
                </a:solidFill>
                <a:latin typeface="+mn-lt"/>
              </a:rPr>
              <a:t>crite</a:t>
            </a:r>
            <a:r>
              <a:rPr lang="en-US" altLang="en-US" sz="3200" dirty="0" smtClean="0">
                <a:solidFill>
                  <a:srgbClr val="FF0000"/>
                </a:solidFill>
                <a:latin typeface="Times New Roman" panose="02020603050405020304" pitchFamily="18" charset="0"/>
              </a:rPr>
              <a:t>ria</a:t>
            </a:r>
            <a:r>
              <a:rPr lang="en-US" altLang="en-US" sz="3200" dirty="0">
                <a:latin typeface="Times New Roman" panose="02020603050405020304" pitchFamily="18" charset="0"/>
              </a:rPr>
              <a:t/>
            </a:r>
            <a:br>
              <a:rPr lang="en-US" altLang="en-US" sz="3200" dirty="0">
                <a:latin typeface="Times New Roman" panose="02020603050405020304" pitchFamily="18" charset="0"/>
              </a:rPr>
            </a:br>
            <a:r>
              <a:rPr lang="en-US" altLang="en-US" sz="2400" dirty="0">
                <a:latin typeface="Times New Roman" panose="02020603050405020304" pitchFamily="18" charset="0"/>
              </a:rPr>
              <a:t/>
            </a:r>
            <a:br>
              <a:rPr lang="en-US" altLang="en-US" sz="2400" dirty="0">
                <a:latin typeface="Times New Roman" panose="02020603050405020304" pitchFamily="18" charset="0"/>
              </a:rPr>
            </a:br>
            <a:endParaRPr lang="en-US" sz="3100" dirty="0">
              <a:latin typeface="+mn-lt"/>
            </a:endParaRPr>
          </a:p>
        </p:txBody>
      </p:sp>
    </p:spTree>
    <p:extLst>
      <p:ext uri="{BB962C8B-B14F-4D97-AF65-F5344CB8AC3E}">
        <p14:creationId xmlns:p14="http://schemas.microsoft.com/office/powerpoint/2010/main" val="1745394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2738" y="380246"/>
            <a:ext cx="7064061" cy="5969039"/>
          </a:xfrm>
        </p:spPr>
        <p:txBody>
          <a:bodyPr>
            <a:normAutofit fontScale="90000"/>
          </a:bodyPr>
          <a:lstStyle/>
          <a:p>
            <a:pPr algn="l"/>
            <a:r>
              <a:rPr lang="en-US" altLang="en-US" sz="3600" b="1" dirty="0" smtClean="0">
                <a:solidFill>
                  <a:srgbClr val="000000"/>
                </a:solidFill>
                <a:latin typeface="+mn-lt"/>
                <a:ea typeface="+mn-ea"/>
                <a:cs typeface="Arial" panose="020B0604020202020204" pitchFamily="34" charset="0"/>
              </a:rPr>
              <a:t/>
            </a:r>
            <a:br>
              <a:rPr lang="en-US" altLang="en-US" sz="3600" b="1" dirty="0" smtClean="0">
                <a:solidFill>
                  <a:srgbClr val="000000"/>
                </a:solidFill>
                <a:latin typeface="+mn-lt"/>
                <a:ea typeface="+mn-ea"/>
                <a:cs typeface="Arial" panose="020B0604020202020204" pitchFamily="34" charset="0"/>
              </a:rPr>
            </a:br>
            <a:r>
              <a:rPr lang="en-US" altLang="en-US" sz="3600" b="1" dirty="0">
                <a:solidFill>
                  <a:srgbClr val="000000"/>
                </a:solidFill>
                <a:latin typeface="+mn-lt"/>
                <a:ea typeface="+mn-ea"/>
                <a:cs typeface="Arial" panose="020B0604020202020204" pitchFamily="34" charset="0"/>
              </a:rPr>
              <a:t/>
            </a:r>
            <a:br>
              <a:rPr lang="en-US" altLang="en-US" sz="3600" b="1" dirty="0">
                <a:solidFill>
                  <a:srgbClr val="000000"/>
                </a:solidFill>
                <a:latin typeface="+mn-lt"/>
                <a:ea typeface="+mn-ea"/>
                <a:cs typeface="Arial" panose="020B0604020202020204" pitchFamily="34" charset="0"/>
              </a:rPr>
            </a:b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Smoothness </a:t>
            </a:r>
            <a:r>
              <a:rPr lang="en-US" altLang="en-US" sz="3600" b="1" dirty="0" smtClean="0">
                <a:solidFill>
                  <a:srgbClr val="000000"/>
                </a:solidFill>
                <a:latin typeface="+mn-lt"/>
                <a:ea typeface="+mn-ea"/>
                <a:cs typeface="Arial" panose="020B0604020202020204" pitchFamily="34" charset="0"/>
              </a:rPr>
              <a:t>	for </a:t>
            </a:r>
            <a:r>
              <a:rPr lang="en-US" altLang="en-US" sz="3600" b="1" dirty="0">
                <a:solidFill>
                  <a:srgbClr val="000000"/>
                </a:solidFill>
                <a:latin typeface="+mn-lt"/>
                <a:ea typeface="+mn-ea"/>
                <a:cs typeface="Arial" panose="020B0604020202020204" pitchFamily="34" charset="0"/>
              </a:rPr>
              <a:t>Bridges &amp; </a:t>
            </a:r>
            <a:r>
              <a:rPr lang="en-US" altLang="en-US" sz="3600" b="1" dirty="0" smtClean="0">
                <a:solidFill>
                  <a:srgbClr val="000000"/>
                </a:solidFill>
                <a:latin typeface="+mn-lt"/>
                <a:ea typeface="+mn-ea"/>
                <a:cs typeface="Arial" panose="020B0604020202020204" pitchFamily="34" charset="0"/>
              </a:rPr>
              <a:t>Approaches</a:t>
            </a:r>
            <a:br>
              <a:rPr lang="en-US" altLang="en-US" sz="3600" b="1" dirty="0" smtClean="0">
                <a:solidFill>
                  <a:srgbClr val="000000"/>
                </a:solidFill>
                <a:latin typeface="+mn-lt"/>
                <a:ea typeface="+mn-ea"/>
                <a:cs typeface="Arial" panose="020B0604020202020204" pitchFamily="34" charset="0"/>
              </a:rPr>
            </a:br>
            <a:r>
              <a:rPr lang="en-US" altLang="en-US" sz="3600" b="1" dirty="0" smtClean="0">
                <a:solidFill>
                  <a:srgbClr val="000000"/>
                </a:solidFill>
                <a:latin typeface="+mn-lt"/>
                <a:ea typeface="+mn-ea"/>
                <a:cs typeface="Arial" panose="020B0604020202020204" pitchFamily="34" charset="0"/>
              </a:rPr>
              <a:t/>
            </a:r>
            <a:br>
              <a:rPr lang="en-US" altLang="en-US" sz="3600" b="1" dirty="0" smtClean="0">
                <a:solidFill>
                  <a:srgbClr val="000000"/>
                </a:solidFill>
                <a:latin typeface="+mn-lt"/>
                <a:ea typeface="+mn-ea"/>
                <a:cs typeface="Arial" panose="020B0604020202020204" pitchFamily="34" charset="0"/>
              </a:rPr>
            </a:br>
            <a:r>
              <a:rPr lang="en-US" altLang="en-US" sz="3600" dirty="0" smtClean="0">
                <a:solidFill>
                  <a:srgbClr val="FF0000"/>
                </a:solidFill>
              </a:rPr>
              <a:t>Diamond </a:t>
            </a:r>
            <a:r>
              <a:rPr lang="en-US" altLang="en-US" sz="3600" dirty="0">
                <a:solidFill>
                  <a:srgbClr val="FF0000"/>
                </a:solidFill>
              </a:rPr>
              <a:t>Grinding &amp; Corrective Action </a:t>
            </a:r>
            <a:r>
              <a:rPr lang="en-US" altLang="en-US" sz="3600" dirty="0" smtClean="0">
                <a:solidFill>
                  <a:srgbClr val="FF0000"/>
                </a:solidFill>
              </a:rPr>
              <a:t>			Plans</a:t>
            </a:r>
            <a:r>
              <a:rPr lang="en-US" altLang="en-US" sz="3600" b="1" dirty="0">
                <a:solidFill>
                  <a:srgbClr val="FF0000"/>
                </a:solidFill>
                <a:latin typeface="Times New Roman" panose="02020603050405020304" pitchFamily="18" charset="0"/>
              </a:rPr>
              <a:t/>
            </a:r>
            <a:br>
              <a:rPr lang="en-US" altLang="en-US" sz="3600" b="1" dirty="0">
                <a:solidFill>
                  <a:srgbClr val="FF0000"/>
                </a:solidFill>
                <a:latin typeface="Times New Roman" panose="02020603050405020304" pitchFamily="18" charset="0"/>
              </a:rPr>
            </a:br>
            <a:r>
              <a:rPr lang="en-US" altLang="en-US" sz="3100" dirty="0" smtClean="0">
                <a:latin typeface="+mn-lt"/>
              </a:rPr>
              <a:t>Grinding </a:t>
            </a:r>
            <a:r>
              <a:rPr lang="en-US" altLang="en-US" sz="3100" dirty="0">
                <a:latin typeface="+mn-lt"/>
              </a:rPr>
              <a:t>won’t fix everything!</a:t>
            </a:r>
            <a:br>
              <a:rPr lang="en-US" altLang="en-US" sz="3100" dirty="0">
                <a:latin typeface="+mn-lt"/>
              </a:rPr>
            </a:br>
            <a:r>
              <a:rPr lang="en-US" altLang="en-US" sz="3100" dirty="0" smtClean="0">
                <a:latin typeface="+mn-lt"/>
              </a:rPr>
              <a:t> 	High </a:t>
            </a:r>
            <a:r>
              <a:rPr lang="en-US" altLang="en-US" sz="3100" dirty="0">
                <a:latin typeface="+mn-lt"/>
              </a:rPr>
              <a:t>steel </a:t>
            </a:r>
            <a:r>
              <a:rPr lang="en-US" altLang="en-US" sz="3100" dirty="0" smtClean="0">
                <a:latin typeface="+mn-lt"/>
              </a:rPr>
              <a:t>armor</a:t>
            </a:r>
            <a:br>
              <a:rPr lang="en-US" altLang="en-US" sz="3100" dirty="0" smtClean="0">
                <a:latin typeface="+mn-lt"/>
              </a:rPr>
            </a:br>
            <a:r>
              <a:rPr lang="en-US" altLang="en-US" sz="3100" dirty="0">
                <a:latin typeface="+mn-lt"/>
              </a:rPr>
              <a:t/>
            </a:r>
            <a:br>
              <a:rPr lang="en-US" altLang="en-US" sz="3100" dirty="0">
                <a:latin typeface="+mn-lt"/>
              </a:rPr>
            </a:br>
            <a:r>
              <a:rPr lang="en-US" altLang="en-US" sz="3100" dirty="0" smtClean="0">
                <a:latin typeface="+mn-lt"/>
              </a:rPr>
              <a:t> 	False </a:t>
            </a:r>
            <a:r>
              <a:rPr lang="en-US" altLang="en-US" sz="3100" dirty="0">
                <a:latin typeface="+mn-lt"/>
              </a:rPr>
              <a:t>work </a:t>
            </a:r>
            <a:r>
              <a:rPr lang="en-US" altLang="en-US" sz="3100" dirty="0" smtClean="0">
                <a:latin typeface="+mn-lt"/>
              </a:rPr>
              <a:t>collapse</a:t>
            </a:r>
            <a:br>
              <a:rPr lang="en-US" altLang="en-US" sz="3100" dirty="0" smtClean="0">
                <a:latin typeface="+mn-lt"/>
              </a:rPr>
            </a:br>
            <a:r>
              <a:rPr lang="en-US" altLang="en-US" sz="3100" dirty="0">
                <a:latin typeface="+mn-lt"/>
              </a:rPr>
              <a:t/>
            </a:r>
            <a:br>
              <a:rPr lang="en-US" altLang="en-US" sz="3100" dirty="0">
                <a:latin typeface="+mn-lt"/>
              </a:rPr>
            </a:br>
            <a:r>
              <a:rPr lang="en-US" altLang="en-US" sz="3100" dirty="0" smtClean="0">
                <a:latin typeface="+mn-lt"/>
              </a:rPr>
              <a:t> 	Significant </a:t>
            </a:r>
            <a:r>
              <a:rPr lang="en-US" altLang="en-US" sz="3100" dirty="0">
                <a:latin typeface="+mn-lt"/>
              </a:rPr>
              <a:t>roughness or issues with </a:t>
            </a:r>
            <a:r>
              <a:rPr lang="en-US" altLang="en-US" sz="3100" dirty="0" smtClean="0">
                <a:latin typeface="+mn-lt"/>
              </a:rPr>
              <a:t>	   	  entry </a:t>
            </a:r>
            <a:r>
              <a:rPr lang="en-US" altLang="en-US" sz="3100" dirty="0">
                <a:latin typeface="+mn-lt"/>
              </a:rPr>
              <a:t>or exit </a:t>
            </a:r>
            <a:r>
              <a:rPr lang="en-US" altLang="en-US" sz="3100" dirty="0" smtClean="0">
                <a:latin typeface="+mn-lt"/>
              </a:rPr>
              <a:t>pavement</a:t>
            </a:r>
            <a:br>
              <a:rPr lang="en-US" altLang="en-US" sz="3100" dirty="0" smtClean="0">
                <a:latin typeface="+mn-lt"/>
              </a:rPr>
            </a:br>
            <a:r>
              <a:rPr lang="en-US" altLang="en-US" sz="3100" dirty="0" smtClean="0">
                <a:latin typeface="+mn-lt"/>
              </a:rPr>
              <a:t>                                                                                                 </a:t>
            </a:r>
            <a:br>
              <a:rPr lang="en-US" altLang="en-US" sz="3100" dirty="0" smtClean="0">
                <a:latin typeface="+mn-lt"/>
              </a:rPr>
            </a:br>
            <a:r>
              <a:rPr lang="en-US" altLang="en-US" sz="3100" dirty="0" smtClean="0">
                <a:latin typeface="+mn-lt"/>
              </a:rPr>
              <a:t/>
            </a:r>
            <a:br>
              <a:rPr lang="en-US" altLang="en-US" sz="3100" dirty="0" smtClean="0">
                <a:latin typeface="+mn-lt"/>
              </a:rPr>
            </a:br>
            <a:r>
              <a:rPr lang="en-US" altLang="en-US" sz="2400" dirty="0">
                <a:latin typeface="Times New Roman" panose="02020603050405020304" pitchFamily="18" charset="0"/>
              </a:rPr>
              <a:t/>
            </a:r>
            <a:br>
              <a:rPr lang="en-US" altLang="en-US" sz="2400" dirty="0">
                <a:latin typeface="Times New Roman" panose="02020603050405020304" pitchFamily="18" charset="0"/>
              </a:rPr>
            </a:br>
            <a:endParaRPr lang="en-US" sz="3100" dirty="0">
              <a:latin typeface="+mn-lt"/>
            </a:endParaRPr>
          </a:p>
        </p:txBody>
      </p:sp>
    </p:spTree>
    <p:extLst>
      <p:ext uri="{BB962C8B-B14F-4D97-AF65-F5344CB8AC3E}">
        <p14:creationId xmlns:p14="http://schemas.microsoft.com/office/powerpoint/2010/main" val="18227098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223" y="167426"/>
            <a:ext cx="7128455" cy="1378039"/>
          </a:xfrm>
        </p:spPr>
        <p:txBody>
          <a:bodyPr>
            <a:normAutofit fontScale="90000"/>
          </a:bodyPr>
          <a:lstStyle/>
          <a:p>
            <a:pPr lvl="0" algn="l" eaLnBrk="0" fontAlgn="base" hangingPunct="0">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a:t>
            </a:r>
            <a:r>
              <a:rPr lang="en-US" altLang="en-US" sz="3600" b="1" dirty="0" smtClean="0">
                <a:solidFill>
                  <a:srgbClr val="000000"/>
                </a:solidFill>
                <a:latin typeface="+mn-lt"/>
                <a:ea typeface="+mn-ea"/>
                <a:cs typeface="Arial" panose="020B0604020202020204" pitchFamily="34" charset="0"/>
              </a:rPr>
              <a:t>Smoothness                          </a:t>
            </a:r>
            <a:br>
              <a:rPr lang="en-US" altLang="en-US" sz="3600" b="1" dirty="0" smtClean="0">
                <a:solidFill>
                  <a:srgbClr val="000000"/>
                </a:solidFill>
                <a:latin typeface="+mn-lt"/>
                <a:ea typeface="+mn-ea"/>
                <a:cs typeface="Arial" panose="020B0604020202020204" pitchFamily="34" charset="0"/>
              </a:rPr>
            </a:br>
            <a:r>
              <a:rPr lang="en-US" altLang="en-US" sz="3600" b="1" dirty="0">
                <a:solidFill>
                  <a:srgbClr val="000000"/>
                </a:solidFill>
                <a:latin typeface="+mn-lt"/>
                <a:ea typeface="+mn-ea"/>
                <a:cs typeface="Arial" panose="020B0604020202020204" pitchFamily="34" charset="0"/>
              </a:rPr>
              <a:t> </a:t>
            </a:r>
            <a:r>
              <a:rPr lang="en-US" altLang="en-US" sz="3600" b="1" dirty="0" smtClean="0">
                <a:solidFill>
                  <a:srgbClr val="000000"/>
                </a:solidFill>
                <a:latin typeface="+mn-lt"/>
                <a:ea typeface="+mn-ea"/>
                <a:cs typeface="Arial" panose="020B0604020202020204" pitchFamily="34" charset="0"/>
              </a:rPr>
              <a:t>           for </a:t>
            </a:r>
            <a:r>
              <a:rPr lang="en-US" altLang="en-US" sz="3600" b="1" dirty="0">
                <a:solidFill>
                  <a:srgbClr val="000000"/>
                </a:solidFill>
                <a:latin typeface="+mn-lt"/>
                <a:ea typeface="+mn-ea"/>
                <a:cs typeface="Arial" panose="020B0604020202020204" pitchFamily="34" charset="0"/>
              </a:rPr>
              <a:t>Bridges &amp; </a:t>
            </a:r>
            <a:r>
              <a:rPr lang="en-US" altLang="en-US" sz="3600" b="1" dirty="0" smtClean="0">
                <a:solidFill>
                  <a:srgbClr val="000000"/>
                </a:solidFill>
                <a:latin typeface="+mn-lt"/>
                <a:ea typeface="+mn-ea"/>
                <a:cs typeface="Arial" panose="020B0604020202020204" pitchFamily="34" charset="0"/>
              </a:rPr>
              <a:t>Approaches</a:t>
            </a:r>
            <a:r>
              <a:rPr lang="en-US" altLang="en-US" sz="3600" b="1" dirty="0">
                <a:solidFill>
                  <a:srgbClr val="000000"/>
                </a:solidFill>
                <a:latin typeface="Times New Roman" panose="02020603050405020304" pitchFamily="18" charset="0"/>
                <a:ea typeface="+mn-ea"/>
                <a:cs typeface="Arial" panose="020B0604020202020204" pitchFamily="34" charset="0"/>
              </a:rPr>
              <a:t/>
            </a:r>
            <a:br>
              <a:rPr lang="en-US" altLang="en-US" sz="3600" b="1" dirty="0">
                <a:solidFill>
                  <a:srgbClr val="000000"/>
                </a:solidFill>
                <a:latin typeface="Times New Roman" panose="02020603050405020304" pitchFamily="18" charset="0"/>
                <a:ea typeface="+mn-ea"/>
                <a:cs typeface="Arial" panose="020B0604020202020204" pitchFamily="34" charset="0"/>
              </a:rPr>
            </a:br>
            <a:r>
              <a:rPr lang="en-US" altLang="en-US" sz="3600" b="1" dirty="0" smtClean="0">
                <a:solidFill>
                  <a:srgbClr val="000000"/>
                </a:solidFill>
                <a:latin typeface="Times New Roman" panose="02020603050405020304" pitchFamily="18" charset="0"/>
                <a:ea typeface="+mn-ea"/>
                <a:cs typeface="Arial" panose="020B0604020202020204" pitchFamily="34" charset="0"/>
              </a:rPr>
              <a:t>		</a:t>
            </a:r>
            <a:r>
              <a:rPr lang="en-US" altLang="en-US" sz="3100" b="1" dirty="0" smtClean="0">
                <a:solidFill>
                  <a:srgbClr val="000000"/>
                </a:solidFill>
                <a:latin typeface="+mn-lt"/>
                <a:ea typeface="+mn-ea"/>
                <a:cs typeface="Arial" panose="020B0604020202020204" pitchFamily="34" charset="0"/>
              </a:rPr>
              <a:t>High Steel Armor</a:t>
            </a:r>
            <a:endParaRPr lang="en-US" sz="3100" b="1" dirty="0">
              <a:latin typeface="+mn-lt"/>
            </a:endParaRPr>
          </a:p>
        </p:txBody>
      </p:sp>
      <p:pic>
        <p:nvPicPr>
          <p:cNvPr id="4" name="Picture 3"/>
          <p:cNvPicPr>
            <a:picLocks noChangeAspect="1"/>
          </p:cNvPicPr>
          <p:nvPr/>
        </p:nvPicPr>
        <p:blipFill>
          <a:blip r:embed="rId3"/>
          <a:stretch>
            <a:fillRect/>
          </a:stretch>
        </p:blipFill>
        <p:spPr>
          <a:xfrm>
            <a:off x="2344848" y="1623940"/>
            <a:ext cx="6680437" cy="5129945"/>
          </a:xfrm>
          <a:prstGeom prst="rect">
            <a:avLst/>
          </a:prstGeom>
        </p:spPr>
      </p:pic>
    </p:spTree>
    <p:extLst>
      <p:ext uri="{BB962C8B-B14F-4D97-AF65-F5344CB8AC3E}">
        <p14:creationId xmlns:p14="http://schemas.microsoft.com/office/powerpoint/2010/main" val="3238419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223" y="167426"/>
            <a:ext cx="7128455" cy="1378039"/>
          </a:xfrm>
        </p:spPr>
        <p:txBody>
          <a:bodyPr>
            <a:normAutofit fontScale="90000"/>
          </a:bodyPr>
          <a:lstStyle/>
          <a:p>
            <a:pPr lvl="0" algn="l" eaLnBrk="0" fontAlgn="base" hangingPunct="0">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a:t>
            </a:r>
            <a:r>
              <a:rPr lang="en-US" altLang="en-US" sz="3600" b="1" dirty="0" smtClean="0">
                <a:solidFill>
                  <a:srgbClr val="000000"/>
                </a:solidFill>
                <a:latin typeface="+mn-lt"/>
                <a:ea typeface="+mn-ea"/>
                <a:cs typeface="Arial" panose="020B0604020202020204" pitchFamily="34" charset="0"/>
              </a:rPr>
              <a:t>Smoothness                          </a:t>
            </a:r>
            <a:br>
              <a:rPr lang="en-US" altLang="en-US" sz="3600" b="1" dirty="0" smtClean="0">
                <a:solidFill>
                  <a:srgbClr val="000000"/>
                </a:solidFill>
                <a:latin typeface="+mn-lt"/>
                <a:ea typeface="+mn-ea"/>
                <a:cs typeface="Arial" panose="020B0604020202020204" pitchFamily="34" charset="0"/>
              </a:rPr>
            </a:br>
            <a:r>
              <a:rPr lang="en-US" altLang="en-US" sz="3600" b="1" dirty="0">
                <a:solidFill>
                  <a:srgbClr val="000000"/>
                </a:solidFill>
                <a:latin typeface="+mn-lt"/>
                <a:ea typeface="+mn-ea"/>
                <a:cs typeface="Arial" panose="020B0604020202020204" pitchFamily="34" charset="0"/>
              </a:rPr>
              <a:t> </a:t>
            </a:r>
            <a:r>
              <a:rPr lang="en-US" altLang="en-US" sz="3600" b="1" dirty="0" smtClean="0">
                <a:solidFill>
                  <a:srgbClr val="000000"/>
                </a:solidFill>
                <a:latin typeface="+mn-lt"/>
                <a:ea typeface="+mn-ea"/>
                <a:cs typeface="Arial" panose="020B0604020202020204" pitchFamily="34" charset="0"/>
              </a:rPr>
              <a:t>           for </a:t>
            </a:r>
            <a:r>
              <a:rPr lang="en-US" altLang="en-US" sz="3600" b="1" dirty="0">
                <a:solidFill>
                  <a:srgbClr val="000000"/>
                </a:solidFill>
                <a:latin typeface="+mn-lt"/>
                <a:ea typeface="+mn-ea"/>
                <a:cs typeface="Arial" panose="020B0604020202020204" pitchFamily="34" charset="0"/>
              </a:rPr>
              <a:t>Bridges &amp; </a:t>
            </a:r>
            <a:r>
              <a:rPr lang="en-US" altLang="en-US" sz="3600" b="1" dirty="0" smtClean="0">
                <a:solidFill>
                  <a:srgbClr val="000000"/>
                </a:solidFill>
                <a:latin typeface="+mn-lt"/>
                <a:ea typeface="+mn-ea"/>
                <a:cs typeface="Arial" panose="020B0604020202020204" pitchFamily="34" charset="0"/>
              </a:rPr>
              <a:t>Approaches</a:t>
            </a:r>
            <a:r>
              <a:rPr lang="en-US" altLang="en-US" sz="3600" b="1" dirty="0">
                <a:solidFill>
                  <a:srgbClr val="000000"/>
                </a:solidFill>
                <a:latin typeface="Times New Roman" panose="02020603050405020304" pitchFamily="18" charset="0"/>
                <a:ea typeface="+mn-ea"/>
                <a:cs typeface="Arial" panose="020B0604020202020204" pitchFamily="34" charset="0"/>
              </a:rPr>
              <a:t/>
            </a:r>
            <a:br>
              <a:rPr lang="en-US" altLang="en-US" sz="3600" b="1" dirty="0">
                <a:solidFill>
                  <a:srgbClr val="000000"/>
                </a:solidFill>
                <a:latin typeface="Times New Roman" panose="02020603050405020304" pitchFamily="18" charset="0"/>
                <a:ea typeface="+mn-ea"/>
                <a:cs typeface="Arial" panose="020B0604020202020204" pitchFamily="34" charset="0"/>
              </a:rPr>
            </a:br>
            <a:r>
              <a:rPr lang="en-US" altLang="en-US" sz="3600" b="1" dirty="0" smtClean="0">
                <a:solidFill>
                  <a:srgbClr val="000000"/>
                </a:solidFill>
                <a:latin typeface="Times New Roman" panose="02020603050405020304" pitchFamily="18" charset="0"/>
                <a:ea typeface="+mn-ea"/>
                <a:cs typeface="Arial" panose="020B0604020202020204" pitchFamily="34" charset="0"/>
              </a:rPr>
              <a:t>		</a:t>
            </a:r>
            <a:r>
              <a:rPr lang="en-US" altLang="en-US" sz="3100" b="1" dirty="0" smtClean="0">
                <a:solidFill>
                  <a:srgbClr val="000000"/>
                </a:solidFill>
                <a:latin typeface="+mn-lt"/>
                <a:ea typeface="+mn-ea"/>
                <a:cs typeface="Arial" panose="020B0604020202020204" pitchFamily="34" charset="0"/>
              </a:rPr>
              <a:t>False Work Issue</a:t>
            </a:r>
            <a:endParaRPr lang="en-US" sz="3100" b="1" dirty="0">
              <a:latin typeface="+mn-lt"/>
            </a:endParaRPr>
          </a:p>
        </p:txBody>
      </p:sp>
      <p:pic>
        <p:nvPicPr>
          <p:cNvPr id="3" name="Picture 2"/>
          <p:cNvPicPr>
            <a:picLocks noChangeAspect="1"/>
          </p:cNvPicPr>
          <p:nvPr/>
        </p:nvPicPr>
        <p:blipFill>
          <a:blip r:embed="rId3"/>
          <a:stretch>
            <a:fillRect/>
          </a:stretch>
        </p:blipFill>
        <p:spPr>
          <a:xfrm>
            <a:off x="2399168" y="1712890"/>
            <a:ext cx="6609030" cy="5013835"/>
          </a:xfrm>
          <a:prstGeom prst="rect">
            <a:avLst/>
          </a:prstGeom>
        </p:spPr>
      </p:pic>
    </p:spTree>
    <p:extLst>
      <p:ext uri="{BB962C8B-B14F-4D97-AF65-F5344CB8AC3E}">
        <p14:creationId xmlns:p14="http://schemas.microsoft.com/office/powerpoint/2010/main" val="3276199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223" y="167426"/>
            <a:ext cx="7128455" cy="1378039"/>
          </a:xfrm>
        </p:spPr>
        <p:txBody>
          <a:bodyPr>
            <a:normAutofit fontScale="90000"/>
          </a:bodyPr>
          <a:lstStyle/>
          <a:p>
            <a:pPr lvl="0" algn="l" eaLnBrk="0" fontAlgn="base" hangingPunct="0">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a:t>
            </a:r>
            <a:r>
              <a:rPr lang="en-US" altLang="en-US" sz="3600" b="1" dirty="0" smtClean="0">
                <a:solidFill>
                  <a:srgbClr val="000000"/>
                </a:solidFill>
                <a:latin typeface="+mn-lt"/>
                <a:ea typeface="+mn-ea"/>
                <a:cs typeface="Arial" panose="020B0604020202020204" pitchFamily="34" charset="0"/>
              </a:rPr>
              <a:t>Smoothness                          </a:t>
            </a:r>
            <a:br>
              <a:rPr lang="en-US" altLang="en-US" sz="3600" b="1" dirty="0" smtClean="0">
                <a:solidFill>
                  <a:srgbClr val="000000"/>
                </a:solidFill>
                <a:latin typeface="+mn-lt"/>
                <a:ea typeface="+mn-ea"/>
                <a:cs typeface="Arial" panose="020B0604020202020204" pitchFamily="34" charset="0"/>
              </a:rPr>
            </a:br>
            <a:r>
              <a:rPr lang="en-US" altLang="en-US" sz="3600" b="1" dirty="0">
                <a:solidFill>
                  <a:srgbClr val="000000"/>
                </a:solidFill>
                <a:latin typeface="+mn-lt"/>
                <a:ea typeface="+mn-ea"/>
                <a:cs typeface="Arial" panose="020B0604020202020204" pitchFamily="34" charset="0"/>
              </a:rPr>
              <a:t> </a:t>
            </a:r>
            <a:r>
              <a:rPr lang="en-US" altLang="en-US" sz="3600" b="1" dirty="0" smtClean="0">
                <a:solidFill>
                  <a:srgbClr val="000000"/>
                </a:solidFill>
                <a:latin typeface="+mn-lt"/>
                <a:ea typeface="+mn-ea"/>
                <a:cs typeface="Arial" panose="020B0604020202020204" pitchFamily="34" charset="0"/>
              </a:rPr>
              <a:t>           for </a:t>
            </a:r>
            <a:r>
              <a:rPr lang="en-US" altLang="en-US" sz="3600" b="1" dirty="0">
                <a:solidFill>
                  <a:srgbClr val="000000"/>
                </a:solidFill>
                <a:latin typeface="+mn-lt"/>
                <a:ea typeface="+mn-ea"/>
                <a:cs typeface="Arial" panose="020B0604020202020204" pitchFamily="34" charset="0"/>
              </a:rPr>
              <a:t>Bridges &amp; </a:t>
            </a:r>
            <a:r>
              <a:rPr lang="en-US" altLang="en-US" sz="3600" b="1" dirty="0" smtClean="0">
                <a:solidFill>
                  <a:srgbClr val="000000"/>
                </a:solidFill>
                <a:latin typeface="+mn-lt"/>
                <a:ea typeface="+mn-ea"/>
                <a:cs typeface="Arial" panose="020B0604020202020204" pitchFamily="34" charset="0"/>
              </a:rPr>
              <a:t>Approaches</a:t>
            </a:r>
            <a:r>
              <a:rPr lang="en-US" altLang="en-US" sz="3600" b="1" dirty="0">
                <a:solidFill>
                  <a:srgbClr val="000000"/>
                </a:solidFill>
                <a:latin typeface="Times New Roman" panose="02020603050405020304" pitchFamily="18" charset="0"/>
                <a:ea typeface="+mn-ea"/>
                <a:cs typeface="Arial" panose="020B0604020202020204" pitchFamily="34" charset="0"/>
              </a:rPr>
              <a:t/>
            </a:r>
            <a:br>
              <a:rPr lang="en-US" altLang="en-US" sz="3600" b="1" dirty="0">
                <a:solidFill>
                  <a:srgbClr val="000000"/>
                </a:solidFill>
                <a:latin typeface="Times New Roman" panose="02020603050405020304" pitchFamily="18" charset="0"/>
                <a:ea typeface="+mn-ea"/>
                <a:cs typeface="Arial" panose="020B0604020202020204" pitchFamily="34" charset="0"/>
              </a:rPr>
            </a:br>
            <a:r>
              <a:rPr lang="en-US" altLang="en-US" sz="3600" b="1" dirty="0" smtClean="0">
                <a:solidFill>
                  <a:srgbClr val="000000"/>
                </a:solidFill>
                <a:latin typeface="Times New Roman" panose="02020603050405020304" pitchFamily="18" charset="0"/>
                <a:ea typeface="+mn-ea"/>
                <a:cs typeface="Arial" panose="020B0604020202020204" pitchFamily="34" charset="0"/>
              </a:rPr>
              <a:t>	</a:t>
            </a:r>
            <a:r>
              <a:rPr lang="en-US" altLang="en-US" sz="3100" b="1" dirty="0" smtClean="0">
                <a:solidFill>
                  <a:srgbClr val="000000"/>
                </a:solidFill>
                <a:latin typeface="+mn-lt"/>
                <a:ea typeface="+mn-ea"/>
                <a:cs typeface="Arial" panose="020B0604020202020204" pitchFamily="34" charset="0"/>
              </a:rPr>
              <a:t>Entry &amp; Exit Pavement Anomalies</a:t>
            </a:r>
            <a:endParaRPr lang="en-US" sz="3100" b="1" dirty="0">
              <a:latin typeface="+mn-lt"/>
            </a:endParaRPr>
          </a:p>
        </p:txBody>
      </p:sp>
      <p:pic>
        <p:nvPicPr>
          <p:cNvPr id="4" name="Picture 3"/>
          <p:cNvPicPr>
            <a:picLocks noChangeAspect="1"/>
          </p:cNvPicPr>
          <p:nvPr/>
        </p:nvPicPr>
        <p:blipFill>
          <a:blip r:embed="rId3"/>
          <a:stretch>
            <a:fillRect/>
          </a:stretch>
        </p:blipFill>
        <p:spPr>
          <a:xfrm>
            <a:off x="2390115" y="1800844"/>
            <a:ext cx="6590924" cy="4889667"/>
          </a:xfrm>
          <a:prstGeom prst="rect">
            <a:avLst/>
          </a:prstGeom>
        </p:spPr>
      </p:pic>
    </p:spTree>
    <p:extLst>
      <p:ext uri="{BB962C8B-B14F-4D97-AF65-F5344CB8AC3E}">
        <p14:creationId xmlns:p14="http://schemas.microsoft.com/office/powerpoint/2010/main" val="29179138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223" y="167426"/>
            <a:ext cx="7128455" cy="1378039"/>
          </a:xfrm>
        </p:spPr>
        <p:txBody>
          <a:bodyPr>
            <a:normAutofit fontScale="90000"/>
          </a:bodyPr>
          <a:lstStyle/>
          <a:p>
            <a:pPr lvl="0" algn="l" eaLnBrk="0" fontAlgn="base" hangingPunct="0">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a:t>
            </a:r>
            <a:r>
              <a:rPr lang="en-US" altLang="en-US" sz="3600" b="1" dirty="0" smtClean="0">
                <a:solidFill>
                  <a:srgbClr val="000000"/>
                </a:solidFill>
                <a:latin typeface="+mn-lt"/>
                <a:ea typeface="+mn-ea"/>
                <a:cs typeface="Arial" panose="020B0604020202020204" pitchFamily="34" charset="0"/>
              </a:rPr>
              <a:t>Smoothness                          </a:t>
            </a:r>
            <a:br>
              <a:rPr lang="en-US" altLang="en-US" sz="3600" b="1" dirty="0" smtClean="0">
                <a:solidFill>
                  <a:srgbClr val="000000"/>
                </a:solidFill>
                <a:latin typeface="+mn-lt"/>
                <a:ea typeface="+mn-ea"/>
                <a:cs typeface="Arial" panose="020B0604020202020204" pitchFamily="34" charset="0"/>
              </a:rPr>
            </a:br>
            <a:r>
              <a:rPr lang="en-US" altLang="en-US" sz="3600" b="1" dirty="0">
                <a:solidFill>
                  <a:srgbClr val="000000"/>
                </a:solidFill>
                <a:latin typeface="+mn-lt"/>
                <a:ea typeface="+mn-ea"/>
                <a:cs typeface="Arial" panose="020B0604020202020204" pitchFamily="34" charset="0"/>
              </a:rPr>
              <a:t> </a:t>
            </a:r>
            <a:r>
              <a:rPr lang="en-US" altLang="en-US" sz="3600" b="1" dirty="0" smtClean="0">
                <a:solidFill>
                  <a:srgbClr val="000000"/>
                </a:solidFill>
                <a:latin typeface="+mn-lt"/>
                <a:ea typeface="+mn-ea"/>
                <a:cs typeface="Arial" panose="020B0604020202020204" pitchFamily="34" charset="0"/>
              </a:rPr>
              <a:t>           for </a:t>
            </a:r>
            <a:r>
              <a:rPr lang="en-US" altLang="en-US" sz="3600" b="1" dirty="0">
                <a:solidFill>
                  <a:srgbClr val="000000"/>
                </a:solidFill>
                <a:latin typeface="+mn-lt"/>
                <a:ea typeface="+mn-ea"/>
                <a:cs typeface="Arial" panose="020B0604020202020204" pitchFamily="34" charset="0"/>
              </a:rPr>
              <a:t>Bridges &amp; </a:t>
            </a:r>
            <a:r>
              <a:rPr lang="en-US" altLang="en-US" sz="3600" b="1" dirty="0" smtClean="0">
                <a:solidFill>
                  <a:srgbClr val="000000"/>
                </a:solidFill>
                <a:latin typeface="+mn-lt"/>
                <a:ea typeface="+mn-ea"/>
                <a:cs typeface="Arial" panose="020B0604020202020204" pitchFamily="34" charset="0"/>
              </a:rPr>
              <a:t>Approaches</a:t>
            </a:r>
            <a:r>
              <a:rPr lang="en-US" altLang="en-US" sz="3600" b="1" dirty="0">
                <a:solidFill>
                  <a:srgbClr val="000000"/>
                </a:solidFill>
                <a:latin typeface="Times New Roman" panose="02020603050405020304" pitchFamily="18" charset="0"/>
                <a:ea typeface="+mn-ea"/>
                <a:cs typeface="Arial" panose="020B0604020202020204" pitchFamily="34" charset="0"/>
              </a:rPr>
              <a:t/>
            </a:r>
            <a:br>
              <a:rPr lang="en-US" altLang="en-US" sz="3600" b="1" dirty="0">
                <a:solidFill>
                  <a:srgbClr val="000000"/>
                </a:solidFill>
                <a:latin typeface="Times New Roman" panose="02020603050405020304" pitchFamily="18" charset="0"/>
                <a:ea typeface="+mn-ea"/>
                <a:cs typeface="Arial" panose="020B0604020202020204" pitchFamily="34" charset="0"/>
              </a:rPr>
            </a:br>
            <a:r>
              <a:rPr lang="en-US" altLang="en-US" sz="3600" b="1" dirty="0" smtClean="0">
                <a:solidFill>
                  <a:srgbClr val="000000"/>
                </a:solidFill>
                <a:latin typeface="Times New Roman" panose="02020603050405020304" pitchFamily="18" charset="0"/>
                <a:ea typeface="+mn-ea"/>
                <a:cs typeface="Arial" panose="020B0604020202020204" pitchFamily="34" charset="0"/>
              </a:rPr>
              <a:t>	</a:t>
            </a:r>
            <a:r>
              <a:rPr lang="en-US" altLang="en-US" sz="3100" b="1" dirty="0" smtClean="0">
                <a:solidFill>
                  <a:srgbClr val="000000"/>
                </a:solidFill>
                <a:latin typeface="+mn-lt"/>
                <a:ea typeface="+mn-ea"/>
                <a:cs typeface="Arial" panose="020B0604020202020204" pitchFamily="34" charset="0"/>
              </a:rPr>
              <a:t>Entry &amp; Exit Pavement Anomalies</a:t>
            </a:r>
            <a:endParaRPr lang="en-US" sz="3100" b="1" dirty="0">
              <a:latin typeface="+mn-lt"/>
            </a:endParaRPr>
          </a:p>
        </p:txBody>
      </p:sp>
      <p:pic>
        <p:nvPicPr>
          <p:cNvPr id="3" name="Picture 2"/>
          <p:cNvPicPr>
            <a:picLocks noChangeAspect="1"/>
          </p:cNvPicPr>
          <p:nvPr/>
        </p:nvPicPr>
        <p:blipFill>
          <a:blip r:embed="rId3"/>
          <a:stretch>
            <a:fillRect/>
          </a:stretch>
        </p:blipFill>
        <p:spPr>
          <a:xfrm>
            <a:off x="2390115" y="1712890"/>
            <a:ext cx="6581870" cy="4959514"/>
          </a:xfrm>
          <a:prstGeom prst="rect">
            <a:avLst/>
          </a:prstGeom>
        </p:spPr>
      </p:pic>
    </p:spTree>
    <p:extLst>
      <p:ext uri="{BB962C8B-B14F-4D97-AF65-F5344CB8AC3E}">
        <p14:creationId xmlns:p14="http://schemas.microsoft.com/office/powerpoint/2010/main" val="35920847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223" y="167426"/>
            <a:ext cx="7128455" cy="1378039"/>
          </a:xfrm>
        </p:spPr>
        <p:txBody>
          <a:bodyPr>
            <a:normAutofit fontScale="90000"/>
          </a:bodyPr>
          <a:lstStyle/>
          <a:p>
            <a:pPr lvl="0" algn="l" eaLnBrk="0" fontAlgn="base" hangingPunct="0">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a:t>
            </a:r>
            <a:r>
              <a:rPr lang="en-US" altLang="en-US" sz="3600" b="1" dirty="0" smtClean="0">
                <a:solidFill>
                  <a:srgbClr val="000000"/>
                </a:solidFill>
                <a:latin typeface="+mn-lt"/>
                <a:ea typeface="+mn-ea"/>
                <a:cs typeface="Arial" panose="020B0604020202020204" pitchFamily="34" charset="0"/>
              </a:rPr>
              <a:t>Smoothness                          </a:t>
            </a:r>
            <a:br>
              <a:rPr lang="en-US" altLang="en-US" sz="3600" b="1" dirty="0" smtClean="0">
                <a:solidFill>
                  <a:srgbClr val="000000"/>
                </a:solidFill>
                <a:latin typeface="+mn-lt"/>
                <a:ea typeface="+mn-ea"/>
                <a:cs typeface="Arial" panose="020B0604020202020204" pitchFamily="34" charset="0"/>
              </a:rPr>
            </a:br>
            <a:r>
              <a:rPr lang="en-US" altLang="en-US" sz="3600" b="1" dirty="0">
                <a:solidFill>
                  <a:srgbClr val="000000"/>
                </a:solidFill>
                <a:latin typeface="+mn-lt"/>
                <a:ea typeface="+mn-ea"/>
                <a:cs typeface="Arial" panose="020B0604020202020204" pitchFamily="34" charset="0"/>
              </a:rPr>
              <a:t> </a:t>
            </a:r>
            <a:r>
              <a:rPr lang="en-US" altLang="en-US" sz="3600" b="1" dirty="0" smtClean="0">
                <a:solidFill>
                  <a:srgbClr val="000000"/>
                </a:solidFill>
                <a:latin typeface="+mn-lt"/>
                <a:ea typeface="+mn-ea"/>
                <a:cs typeface="Arial" panose="020B0604020202020204" pitchFamily="34" charset="0"/>
              </a:rPr>
              <a:t>           for </a:t>
            </a:r>
            <a:r>
              <a:rPr lang="en-US" altLang="en-US" sz="3600" b="1" dirty="0">
                <a:solidFill>
                  <a:srgbClr val="000000"/>
                </a:solidFill>
                <a:latin typeface="+mn-lt"/>
                <a:ea typeface="+mn-ea"/>
                <a:cs typeface="Arial" panose="020B0604020202020204" pitchFamily="34" charset="0"/>
              </a:rPr>
              <a:t>Bridges &amp; </a:t>
            </a:r>
            <a:r>
              <a:rPr lang="en-US" altLang="en-US" sz="3600" b="1" dirty="0" smtClean="0">
                <a:solidFill>
                  <a:srgbClr val="000000"/>
                </a:solidFill>
                <a:latin typeface="+mn-lt"/>
                <a:ea typeface="+mn-ea"/>
                <a:cs typeface="Arial" panose="020B0604020202020204" pitchFamily="34" charset="0"/>
              </a:rPr>
              <a:t>Approaches</a:t>
            </a:r>
            <a:r>
              <a:rPr lang="en-US" altLang="en-US" sz="3600" b="1" dirty="0">
                <a:solidFill>
                  <a:srgbClr val="000000"/>
                </a:solidFill>
                <a:latin typeface="Times New Roman" panose="02020603050405020304" pitchFamily="18" charset="0"/>
                <a:ea typeface="+mn-ea"/>
                <a:cs typeface="Arial" panose="020B0604020202020204" pitchFamily="34" charset="0"/>
              </a:rPr>
              <a:t/>
            </a:r>
            <a:br>
              <a:rPr lang="en-US" altLang="en-US" sz="3600" b="1" dirty="0">
                <a:solidFill>
                  <a:srgbClr val="000000"/>
                </a:solidFill>
                <a:latin typeface="Times New Roman" panose="02020603050405020304" pitchFamily="18" charset="0"/>
                <a:ea typeface="+mn-ea"/>
                <a:cs typeface="Arial" panose="020B0604020202020204" pitchFamily="34" charset="0"/>
              </a:rPr>
            </a:br>
            <a:r>
              <a:rPr lang="en-US" altLang="en-US" sz="3600" b="1" dirty="0" smtClean="0">
                <a:solidFill>
                  <a:srgbClr val="000000"/>
                </a:solidFill>
                <a:latin typeface="Times New Roman" panose="02020603050405020304" pitchFamily="18" charset="0"/>
                <a:ea typeface="+mn-ea"/>
                <a:cs typeface="Arial" panose="020B0604020202020204" pitchFamily="34" charset="0"/>
              </a:rPr>
              <a:t>	</a:t>
            </a:r>
            <a:r>
              <a:rPr lang="en-US" altLang="en-US" sz="3100" b="1" dirty="0" smtClean="0">
                <a:solidFill>
                  <a:srgbClr val="000000"/>
                </a:solidFill>
                <a:latin typeface="+mn-lt"/>
                <a:ea typeface="+mn-ea"/>
                <a:cs typeface="Arial" panose="020B0604020202020204" pitchFamily="34" charset="0"/>
              </a:rPr>
              <a:t>Entry &amp; Exit Pavement Anomalies</a:t>
            </a:r>
            <a:endParaRPr lang="en-US" sz="3100" b="1" dirty="0">
              <a:latin typeface="+mn-lt"/>
            </a:endParaRPr>
          </a:p>
        </p:txBody>
      </p:sp>
      <p:pic>
        <p:nvPicPr>
          <p:cNvPr id="4" name="Picture 3"/>
          <p:cNvPicPr>
            <a:picLocks noChangeAspect="1"/>
          </p:cNvPicPr>
          <p:nvPr/>
        </p:nvPicPr>
        <p:blipFill>
          <a:blip r:embed="rId3"/>
          <a:stretch>
            <a:fillRect/>
          </a:stretch>
        </p:blipFill>
        <p:spPr>
          <a:xfrm>
            <a:off x="2417275" y="1741174"/>
            <a:ext cx="6636190" cy="4976497"/>
          </a:xfrm>
          <a:prstGeom prst="rect">
            <a:avLst/>
          </a:prstGeom>
        </p:spPr>
      </p:pic>
    </p:spTree>
    <p:extLst>
      <p:ext uri="{BB962C8B-B14F-4D97-AF65-F5344CB8AC3E}">
        <p14:creationId xmlns:p14="http://schemas.microsoft.com/office/powerpoint/2010/main" val="26676304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223" y="167426"/>
            <a:ext cx="7128455" cy="1378039"/>
          </a:xfrm>
        </p:spPr>
        <p:txBody>
          <a:bodyPr>
            <a:normAutofit fontScale="90000"/>
          </a:bodyPr>
          <a:lstStyle/>
          <a:p>
            <a:pPr lvl="0" algn="l" eaLnBrk="0" fontAlgn="base" hangingPunct="0">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a:t>
            </a:r>
            <a:r>
              <a:rPr lang="en-US" altLang="en-US" sz="3600" b="1" dirty="0" smtClean="0">
                <a:solidFill>
                  <a:srgbClr val="000000"/>
                </a:solidFill>
                <a:latin typeface="+mn-lt"/>
                <a:ea typeface="+mn-ea"/>
                <a:cs typeface="Arial" panose="020B0604020202020204" pitchFamily="34" charset="0"/>
              </a:rPr>
              <a:t>Smoothness                          </a:t>
            </a:r>
            <a:br>
              <a:rPr lang="en-US" altLang="en-US" sz="3600" b="1" dirty="0" smtClean="0">
                <a:solidFill>
                  <a:srgbClr val="000000"/>
                </a:solidFill>
                <a:latin typeface="+mn-lt"/>
                <a:ea typeface="+mn-ea"/>
                <a:cs typeface="Arial" panose="020B0604020202020204" pitchFamily="34" charset="0"/>
              </a:rPr>
            </a:br>
            <a:r>
              <a:rPr lang="en-US" altLang="en-US" sz="3600" b="1" dirty="0">
                <a:solidFill>
                  <a:srgbClr val="000000"/>
                </a:solidFill>
                <a:latin typeface="+mn-lt"/>
                <a:ea typeface="+mn-ea"/>
                <a:cs typeface="Arial" panose="020B0604020202020204" pitchFamily="34" charset="0"/>
              </a:rPr>
              <a:t> </a:t>
            </a:r>
            <a:r>
              <a:rPr lang="en-US" altLang="en-US" sz="3600" b="1" dirty="0" smtClean="0">
                <a:solidFill>
                  <a:srgbClr val="000000"/>
                </a:solidFill>
                <a:latin typeface="+mn-lt"/>
                <a:ea typeface="+mn-ea"/>
                <a:cs typeface="Arial" panose="020B0604020202020204" pitchFamily="34" charset="0"/>
              </a:rPr>
              <a:t>           for </a:t>
            </a:r>
            <a:r>
              <a:rPr lang="en-US" altLang="en-US" sz="3600" b="1" dirty="0">
                <a:solidFill>
                  <a:srgbClr val="000000"/>
                </a:solidFill>
                <a:latin typeface="+mn-lt"/>
                <a:ea typeface="+mn-ea"/>
                <a:cs typeface="Arial" panose="020B0604020202020204" pitchFamily="34" charset="0"/>
              </a:rPr>
              <a:t>Bridges &amp; </a:t>
            </a:r>
            <a:r>
              <a:rPr lang="en-US" altLang="en-US" sz="3600" b="1" dirty="0" smtClean="0">
                <a:solidFill>
                  <a:srgbClr val="000000"/>
                </a:solidFill>
                <a:latin typeface="+mn-lt"/>
                <a:ea typeface="+mn-ea"/>
                <a:cs typeface="Arial" panose="020B0604020202020204" pitchFamily="34" charset="0"/>
              </a:rPr>
              <a:t>Approaches</a:t>
            </a:r>
            <a:r>
              <a:rPr lang="en-US" altLang="en-US" sz="3600" b="1" dirty="0">
                <a:solidFill>
                  <a:srgbClr val="000000"/>
                </a:solidFill>
                <a:latin typeface="Times New Roman" panose="02020603050405020304" pitchFamily="18" charset="0"/>
                <a:ea typeface="+mn-ea"/>
                <a:cs typeface="Arial" panose="020B0604020202020204" pitchFamily="34" charset="0"/>
              </a:rPr>
              <a:t/>
            </a:r>
            <a:br>
              <a:rPr lang="en-US" altLang="en-US" sz="3600" b="1" dirty="0">
                <a:solidFill>
                  <a:srgbClr val="000000"/>
                </a:solidFill>
                <a:latin typeface="Times New Roman" panose="02020603050405020304" pitchFamily="18" charset="0"/>
                <a:ea typeface="+mn-ea"/>
                <a:cs typeface="Arial" panose="020B0604020202020204" pitchFamily="34" charset="0"/>
              </a:rPr>
            </a:br>
            <a:r>
              <a:rPr lang="en-US" altLang="en-US" sz="3600" b="1" dirty="0" smtClean="0">
                <a:solidFill>
                  <a:srgbClr val="000000"/>
                </a:solidFill>
                <a:latin typeface="Times New Roman" panose="02020603050405020304" pitchFamily="18" charset="0"/>
                <a:ea typeface="+mn-ea"/>
                <a:cs typeface="Arial" panose="020B0604020202020204" pitchFamily="34" charset="0"/>
              </a:rPr>
              <a:t>	</a:t>
            </a:r>
            <a:r>
              <a:rPr lang="en-US" altLang="en-US" sz="3100" b="1" dirty="0" smtClean="0">
                <a:solidFill>
                  <a:srgbClr val="000000"/>
                </a:solidFill>
                <a:latin typeface="+mn-lt"/>
                <a:ea typeface="+mn-ea"/>
                <a:cs typeface="Arial" panose="020B0604020202020204" pitchFamily="34" charset="0"/>
              </a:rPr>
              <a:t>Success –Localized Roughness LWP</a:t>
            </a:r>
            <a:endParaRPr lang="en-US" sz="3100" b="1" dirty="0">
              <a:latin typeface="+mn-lt"/>
            </a:endParaRPr>
          </a:p>
        </p:txBody>
      </p:sp>
      <p:pic>
        <p:nvPicPr>
          <p:cNvPr id="3" name="Picture 2"/>
          <p:cNvPicPr>
            <a:picLocks noChangeAspect="1"/>
          </p:cNvPicPr>
          <p:nvPr/>
        </p:nvPicPr>
        <p:blipFill>
          <a:blip r:embed="rId3"/>
          <a:stretch>
            <a:fillRect/>
          </a:stretch>
        </p:blipFill>
        <p:spPr>
          <a:xfrm>
            <a:off x="2381060" y="1819820"/>
            <a:ext cx="6645245" cy="4934065"/>
          </a:xfrm>
          <a:prstGeom prst="rect">
            <a:avLst/>
          </a:prstGeom>
        </p:spPr>
      </p:pic>
    </p:spTree>
    <p:extLst>
      <p:ext uri="{BB962C8B-B14F-4D97-AF65-F5344CB8AC3E}">
        <p14:creationId xmlns:p14="http://schemas.microsoft.com/office/powerpoint/2010/main" val="17232242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223" y="167426"/>
            <a:ext cx="7128455" cy="1378039"/>
          </a:xfrm>
        </p:spPr>
        <p:txBody>
          <a:bodyPr>
            <a:normAutofit fontScale="90000"/>
          </a:bodyPr>
          <a:lstStyle/>
          <a:p>
            <a:pPr lvl="0" algn="l" eaLnBrk="0" fontAlgn="base" hangingPunct="0">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a:t>
            </a:r>
            <a:r>
              <a:rPr lang="en-US" altLang="en-US" sz="3600" b="1" dirty="0" smtClean="0">
                <a:solidFill>
                  <a:srgbClr val="000000"/>
                </a:solidFill>
                <a:latin typeface="+mn-lt"/>
                <a:ea typeface="+mn-ea"/>
                <a:cs typeface="Arial" panose="020B0604020202020204" pitchFamily="34" charset="0"/>
              </a:rPr>
              <a:t>Smoothness                          </a:t>
            </a:r>
            <a:br>
              <a:rPr lang="en-US" altLang="en-US" sz="3600" b="1" dirty="0" smtClean="0">
                <a:solidFill>
                  <a:srgbClr val="000000"/>
                </a:solidFill>
                <a:latin typeface="+mn-lt"/>
                <a:ea typeface="+mn-ea"/>
                <a:cs typeface="Arial" panose="020B0604020202020204" pitchFamily="34" charset="0"/>
              </a:rPr>
            </a:br>
            <a:r>
              <a:rPr lang="en-US" altLang="en-US" sz="3600" b="1" dirty="0">
                <a:solidFill>
                  <a:srgbClr val="000000"/>
                </a:solidFill>
                <a:latin typeface="+mn-lt"/>
                <a:ea typeface="+mn-ea"/>
                <a:cs typeface="Arial" panose="020B0604020202020204" pitchFamily="34" charset="0"/>
              </a:rPr>
              <a:t> </a:t>
            </a:r>
            <a:r>
              <a:rPr lang="en-US" altLang="en-US" sz="3600" b="1" dirty="0" smtClean="0">
                <a:solidFill>
                  <a:srgbClr val="000000"/>
                </a:solidFill>
                <a:latin typeface="+mn-lt"/>
                <a:ea typeface="+mn-ea"/>
                <a:cs typeface="Arial" panose="020B0604020202020204" pitchFamily="34" charset="0"/>
              </a:rPr>
              <a:t>           for </a:t>
            </a:r>
            <a:r>
              <a:rPr lang="en-US" altLang="en-US" sz="3600" b="1" dirty="0">
                <a:solidFill>
                  <a:srgbClr val="000000"/>
                </a:solidFill>
                <a:latin typeface="+mn-lt"/>
                <a:ea typeface="+mn-ea"/>
                <a:cs typeface="Arial" panose="020B0604020202020204" pitchFamily="34" charset="0"/>
              </a:rPr>
              <a:t>Bridges &amp; </a:t>
            </a:r>
            <a:r>
              <a:rPr lang="en-US" altLang="en-US" sz="3600" b="1" dirty="0" smtClean="0">
                <a:solidFill>
                  <a:srgbClr val="000000"/>
                </a:solidFill>
                <a:latin typeface="+mn-lt"/>
                <a:ea typeface="+mn-ea"/>
                <a:cs typeface="Arial" panose="020B0604020202020204" pitchFamily="34" charset="0"/>
              </a:rPr>
              <a:t>Approaches</a:t>
            </a:r>
            <a:r>
              <a:rPr lang="en-US" altLang="en-US" sz="3600" b="1" dirty="0">
                <a:solidFill>
                  <a:srgbClr val="000000"/>
                </a:solidFill>
                <a:latin typeface="Times New Roman" panose="02020603050405020304" pitchFamily="18" charset="0"/>
                <a:ea typeface="+mn-ea"/>
                <a:cs typeface="Arial" panose="020B0604020202020204" pitchFamily="34" charset="0"/>
              </a:rPr>
              <a:t/>
            </a:r>
            <a:br>
              <a:rPr lang="en-US" altLang="en-US" sz="3600" b="1" dirty="0">
                <a:solidFill>
                  <a:srgbClr val="000000"/>
                </a:solidFill>
                <a:latin typeface="Times New Roman" panose="02020603050405020304" pitchFamily="18" charset="0"/>
                <a:ea typeface="+mn-ea"/>
                <a:cs typeface="Arial" panose="020B0604020202020204" pitchFamily="34" charset="0"/>
              </a:rPr>
            </a:br>
            <a:r>
              <a:rPr lang="en-US" altLang="en-US" sz="3600" b="1" dirty="0" smtClean="0">
                <a:solidFill>
                  <a:srgbClr val="000000"/>
                </a:solidFill>
                <a:latin typeface="Times New Roman" panose="02020603050405020304" pitchFamily="18" charset="0"/>
                <a:ea typeface="+mn-ea"/>
                <a:cs typeface="Arial" panose="020B0604020202020204" pitchFamily="34" charset="0"/>
              </a:rPr>
              <a:t>	</a:t>
            </a:r>
            <a:r>
              <a:rPr lang="en-US" altLang="en-US" sz="3100" b="1" dirty="0" smtClean="0">
                <a:solidFill>
                  <a:srgbClr val="000000"/>
                </a:solidFill>
                <a:latin typeface="+mn-lt"/>
                <a:ea typeface="+mn-ea"/>
                <a:cs typeface="Arial" panose="020B0604020202020204" pitchFamily="34" charset="0"/>
              </a:rPr>
              <a:t>Success –Localized Roughness RWP</a:t>
            </a:r>
            <a:endParaRPr lang="en-US" sz="3100" b="1" dirty="0">
              <a:latin typeface="+mn-lt"/>
            </a:endParaRPr>
          </a:p>
        </p:txBody>
      </p:sp>
      <p:pic>
        <p:nvPicPr>
          <p:cNvPr id="4" name="Picture 3"/>
          <p:cNvPicPr>
            <a:picLocks noChangeAspect="1"/>
          </p:cNvPicPr>
          <p:nvPr/>
        </p:nvPicPr>
        <p:blipFill>
          <a:blip r:embed="rId3"/>
          <a:stretch>
            <a:fillRect/>
          </a:stretch>
        </p:blipFill>
        <p:spPr>
          <a:xfrm>
            <a:off x="2399168" y="1687132"/>
            <a:ext cx="6636190" cy="5039593"/>
          </a:xfrm>
          <a:prstGeom prst="rect">
            <a:avLst/>
          </a:prstGeom>
        </p:spPr>
      </p:pic>
    </p:spTree>
    <p:extLst>
      <p:ext uri="{BB962C8B-B14F-4D97-AF65-F5344CB8AC3E}">
        <p14:creationId xmlns:p14="http://schemas.microsoft.com/office/powerpoint/2010/main" val="39935237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fontAlgn="base">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Smoothness for Bridges &amp; Approaches</a:t>
            </a:r>
            <a:r>
              <a:rPr lang="en-US" altLang="en-US" sz="3600" b="1" dirty="0">
                <a:solidFill>
                  <a:srgbClr val="000000"/>
                </a:solidFill>
                <a:latin typeface="Times New Roman" panose="02020603050405020304" pitchFamily="18" charset="0"/>
                <a:ea typeface="+mn-ea"/>
                <a:cs typeface="Arial" panose="020B0604020202020204" pitchFamily="34" charset="0"/>
              </a:rPr>
              <a:t/>
            </a:r>
            <a:br>
              <a:rPr lang="en-US" altLang="en-US" sz="3600" b="1" dirty="0">
                <a:solidFill>
                  <a:srgbClr val="000000"/>
                </a:solidFill>
                <a:latin typeface="Times New Roman" panose="02020603050405020304" pitchFamily="18" charset="0"/>
                <a:ea typeface="+mn-ea"/>
                <a:cs typeface="Arial" panose="020B0604020202020204" pitchFamily="34" charset="0"/>
              </a:rPr>
            </a:b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9171" y="1565652"/>
            <a:ext cx="2744170" cy="3640830"/>
          </a:xfrm>
          <a:prstGeom prst="rect">
            <a:avLst/>
          </a:prstGeom>
        </p:spPr>
      </p:pic>
      <p:pic>
        <p:nvPicPr>
          <p:cNvPr id="6" name="Picture 5"/>
          <p:cNvPicPr>
            <a:picLocks noChangeAspect="1"/>
          </p:cNvPicPr>
          <p:nvPr/>
        </p:nvPicPr>
        <p:blipFill>
          <a:blip r:embed="rId4"/>
          <a:stretch>
            <a:fillRect/>
          </a:stretch>
        </p:blipFill>
        <p:spPr>
          <a:xfrm>
            <a:off x="5301049" y="1565652"/>
            <a:ext cx="2956543" cy="3676489"/>
          </a:xfrm>
          <a:prstGeom prst="rect">
            <a:avLst/>
          </a:prstGeom>
        </p:spPr>
      </p:pic>
    </p:spTree>
    <p:extLst>
      <p:ext uri="{BB962C8B-B14F-4D97-AF65-F5344CB8AC3E}">
        <p14:creationId xmlns:p14="http://schemas.microsoft.com/office/powerpoint/2010/main" val="16455053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223" y="167426"/>
            <a:ext cx="7128455" cy="1378039"/>
          </a:xfrm>
        </p:spPr>
        <p:txBody>
          <a:bodyPr>
            <a:normAutofit fontScale="90000"/>
          </a:bodyPr>
          <a:lstStyle/>
          <a:p>
            <a:pPr lvl="0" algn="l" eaLnBrk="0" fontAlgn="base" hangingPunct="0">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a:t>
            </a:r>
            <a:r>
              <a:rPr lang="en-US" altLang="en-US" sz="3600" b="1" dirty="0" smtClean="0">
                <a:solidFill>
                  <a:srgbClr val="000000"/>
                </a:solidFill>
                <a:latin typeface="+mn-lt"/>
                <a:ea typeface="+mn-ea"/>
                <a:cs typeface="Arial" panose="020B0604020202020204" pitchFamily="34" charset="0"/>
              </a:rPr>
              <a:t>Smoothness                          </a:t>
            </a:r>
            <a:br>
              <a:rPr lang="en-US" altLang="en-US" sz="3600" b="1" dirty="0" smtClean="0">
                <a:solidFill>
                  <a:srgbClr val="000000"/>
                </a:solidFill>
                <a:latin typeface="+mn-lt"/>
                <a:ea typeface="+mn-ea"/>
                <a:cs typeface="Arial" panose="020B0604020202020204" pitchFamily="34" charset="0"/>
              </a:rPr>
            </a:br>
            <a:r>
              <a:rPr lang="en-US" altLang="en-US" sz="3600" b="1" dirty="0">
                <a:solidFill>
                  <a:srgbClr val="000000"/>
                </a:solidFill>
                <a:latin typeface="+mn-lt"/>
                <a:ea typeface="+mn-ea"/>
                <a:cs typeface="Arial" panose="020B0604020202020204" pitchFamily="34" charset="0"/>
              </a:rPr>
              <a:t> </a:t>
            </a:r>
            <a:r>
              <a:rPr lang="en-US" altLang="en-US" sz="3600" b="1" dirty="0" smtClean="0">
                <a:solidFill>
                  <a:srgbClr val="000000"/>
                </a:solidFill>
                <a:latin typeface="+mn-lt"/>
                <a:ea typeface="+mn-ea"/>
                <a:cs typeface="Arial" panose="020B0604020202020204" pitchFamily="34" charset="0"/>
              </a:rPr>
              <a:t>           for </a:t>
            </a:r>
            <a:r>
              <a:rPr lang="en-US" altLang="en-US" sz="3600" b="1" dirty="0">
                <a:solidFill>
                  <a:srgbClr val="000000"/>
                </a:solidFill>
                <a:latin typeface="+mn-lt"/>
                <a:ea typeface="+mn-ea"/>
                <a:cs typeface="Arial" panose="020B0604020202020204" pitchFamily="34" charset="0"/>
              </a:rPr>
              <a:t>Bridges &amp; </a:t>
            </a:r>
            <a:r>
              <a:rPr lang="en-US" altLang="en-US" sz="3600" b="1" dirty="0" smtClean="0">
                <a:solidFill>
                  <a:srgbClr val="000000"/>
                </a:solidFill>
                <a:latin typeface="+mn-lt"/>
                <a:ea typeface="+mn-ea"/>
                <a:cs typeface="Arial" panose="020B0604020202020204" pitchFamily="34" charset="0"/>
              </a:rPr>
              <a:t>Approaches</a:t>
            </a:r>
            <a:r>
              <a:rPr lang="en-US" altLang="en-US" sz="3600" b="1" dirty="0">
                <a:solidFill>
                  <a:srgbClr val="000000"/>
                </a:solidFill>
                <a:latin typeface="Times New Roman" panose="02020603050405020304" pitchFamily="18" charset="0"/>
                <a:ea typeface="+mn-ea"/>
                <a:cs typeface="Arial" panose="020B0604020202020204" pitchFamily="34" charset="0"/>
              </a:rPr>
              <a:t/>
            </a:r>
            <a:br>
              <a:rPr lang="en-US" altLang="en-US" sz="3600" b="1" dirty="0">
                <a:solidFill>
                  <a:srgbClr val="000000"/>
                </a:solidFill>
                <a:latin typeface="Times New Roman" panose="02020603050405020304" pitchFamily="18" charset="0"/>
                <a:ea typeface="+mn-ea"/>
                <a:cs typeface="Arial" panose="020B0604020202020204" pitchFamily="34" charset="0"/>
              </a:rPr>
            </a:br>
            <a:r>
              <a:rPr lang="en-US" altLang="en-US" sz="3600" b="1" dirty="0" smtClean="0">
                <a:solidFill>
                  <a:srgbClr val="000000"/>
                </a:solidFill>
                <a:latin typeface="Times New Roman" panose="02020603050405020304" pitchFamily="18" charset="0"/>
                <a:ea typeface="+mn-ea"/>
                <a:cs typeface="Arial" panose="020B0604020202020204" pitchFamily="34" charset="0"/>
              </a:rPr>
              <a:t>	</a:t>
            </a:r>
            <a:r>
              <a:rPr lang="en-US" altLang="en-US" sz="3100" b="1" dirty="0" smtClean="0">
                <a:solidFill>
                  <a:srgbClr val="000000"/>
                </a:solidFill>
                <a:latin typeface="+mn-lt"/>
                <a:ea typeface="+mn-ea"/>
                <a:cs typeface="Arial" panose="020B0604020202020204" pitchFamily="34" charset="0"/>
              </a:rPr>
              <a:t>Success –Overall Mean IRI (MRI)</a:t>
            </a:r>
            <a:endParaRPr lang="en-US" sz="3100" b="1" dirty="0">
              <a:latin typeface="+mn-lt"/>
            </a:endParaRPr>
          </a:p>
        </p:txBody>
      </p:sp>
      <p:pic>
        <p:nvPicPr>
          <p:cNvPr id="3" name="Picture 2"/>
          <p:cNvPicPr>
            <a:picLocks noChangeAspect="1"/>
          </p:cNvPicPr>
          <p:nvPr/>
        </p:nvPicPr>
        <p:blipFill>
          <a:blip r:embed="rId3"/>
          <a:stretch>
            <a:fillRect/>
          </a:stretch>
        </p:blipFill>
        <p:spPr>
          <a:xfrm>
            <a:off x="2408222" y="1674254"/>
            <a:ext cx="6609029" cy="5079632"/>
          </a:xfrm>
          <a:prstGeom prst="rect">
            <a:avLst/>
          </a:prstGeom>
        </p:spPr>
      </p:pic>
    </p:spTree>
    <p:extLst>
      <p:ext uri="{BB962C8B-B14F-4D97-AF65-F5344CB8AC3E}">
        <p14:creationId xmlns:p14="http://schemas.microsoft.com/office/powerpoint/2010/main" val="36931213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2738" y="235389"/>
            <a:ext cx="7064061" cy="5920711"/>
          </a:xfrm>
        </p:spPr>
        <p:txBody>
          <a:bodyPr>
            <a:normAutofit fontScale="90000"/>
          </a:bodyPr>
          <a:lstStyle/>
          <a:p>
            <a:pPr algn="l"/>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Smoothness </a:t>
            </a:r>
            <a:r>
              <a:rPr lang="en-US" altLang="en-US" sz="3600" b="1" dirty="0" smtClean="0">
                <a:solidFill>
                  <a:srgbClr val="000000"/>
                </a:solidFill>
                <a:latin typeface="+mn-lt"/>
                <a:ea typeface="+mn-ea"/>
                <a:cs typeface="Arial" panose="020B0604020202020204" pitchFamily="34" charset="0"/>
              </a:rPr>
              <a:t>	for </a:t>
            </a:r>
            <a:r>
              <a:rPr lang="en-US" altLang="en-US" sz="3600" b="1" dirty="0">
                <a:solidFill>
                  <a:srgbClr val="000000"/>
                </a:solidFill>
                <a:latin typeface="+mn-lt"/>
                <a:ea typeface="+mn-ea"/>
                <a:cs typeface="Arial" panose="020B0604020202020204" pitchFamily="34" charset="0"/>
              </a:rPr>
              <a:t>Bridges &amp; </a:t>
            </a:r>
            <a:r>
              <a:rPr lang="en-US" altLang="en-US" sz="3600" b="1" dirty="0" smtClean="0">
                <a:solidFill>
                  <a:srgbClr val="000000"/>
                </a:solidFill>
                <a:latin typeface="+mn-lt"/>
                <a:ea typeface="+mn-ea"/>
                <a:cs typeface="Arial" panose="020B0604020202020204" pitchFamily="34" charset="0"/>
              </a:rPr>
              <a:t>Approaches</a:t>
            </a:r>
            <a:br>
              <a:rPr lang="en-US" altLang="en-US" sz="3600" b="1" dirty="0" smtClean="0">
                <a:solidFill>
                  <a:srgbClr val="000000"/>
                </a:solidFill>
                <a:latin typeface="+mn-lt"/>
                <a:ea typeface="+mn-ea"/>
                <a:cs typeface="Arial" panose="020B0604020202020204" pitchFamily="34" charset="0"/>
              </a:rPr>
            </a:br>
            <a:r>
              <a:rPr lang="en-US" altLang="en-US" sz="3600" b="1" dirty="0" smtClean="0">
                <a:solidFill>
                  <a:srgbClr val="000000"/>
                </a:solidFill>
                <a:latin typeface="+mn-lt"/>
                <a:ea typeface="+mn-ea"/>
                <a:cs typeface="Arial" panose="020B0604020202020204" pitchFamily="34" charset="0"/>
              </a:rPr>
              <a:t>            </a:t>
            </a:r>
            <a:r>
              <a:rPr lang="en-US" altLang="en-US" sz="3600" dirty="0" smtClean="0">
                <a:solidFill>
                  <a:srgbClr val="FF0000"/>
                </a:solidFill>
              </a:rPr>
              <a:t>Future Considerations on</a:t>
            </a:r>
            <a:br>
              <a:rPr lang="en-US" altLang="en-US" sz="3600" dirty="0" smtClean="0">
                <a:solidFill>
                  <a:srgbClr val="FF0000"/>
                </a:solidFill>
              </a:rPr>
            </a:br>
            <a:r>
              <a:rPr lang="en-US" altLang="en-US" sz="3600" dirty="0" smtClean="0">
                <a:solidFill>
                  <a:srgbClr val="FF0000"/>
                </a:solidFill>
              </a:rPr>
              <a:t>               Specification Changes</a:t>
            </a:r>
            <a:r>
              <a:rPr lang="en-US" altLang="en-US" sz="3600" b="1" dirty="0">
                <a:latin typeface="Times New Roman" panose="02020603050405020304" pitchFamily="18" charset="0"/>
              </a:rPr>
              <a:t/>
            </a:r>
            <a:br>
              <a:rPr lang="en-US" altLang="en-US" sz="3600" b="1" dirty="0">
                <a:latin typeface="Times New Roman" panose="02020603050405020304" pitchFamily="18" charset="0"/>
              </a:rPr>
            </a:br>
            <a:r>
              <a:rPr lang="en-US" altLang="en-US" sz="3100" dirty="0">
                <a:latin typeface="+mn-lt"/>
              </a:rPr>
              <a:t/>
            </a:r>
            <a:br>
              <a:rPr lang="en-US" altLang="en-US" sz="3100" dirty="0">
                <a:latin typeface="+mn-lt"/>
              </a:rPr>
            </a:br>
            <a:r>
              <a:rPr lang="en-US" altLang="en-US" sz="3100" dirty="0" smtClean="0">
                <a:latin typeface="+mn-lt"/>
              </a:rPr>
              <a:t> </a:t>
            </a:r>
            <a:r>
              <a:rPr lang="en-US" altLang="en-US" sz="3100" dirty="0">
                <a:latin typeface="+mn-lt"/>
              </a:rPr>
              <a:t>	</a:t>
            </a:r>
            <a:r>
              <a:rPr lang="en-US" altLang="en-US" sz="3100" dirty="0" smtClean="0">
                <a:latin typeface="+mn-lt"/>
              </a:rPr>
              <a:t>Alternative texturing to deck grooving for 	bridges that are opened to traffic during 	winter period</a:t>
            </a:r>
            <a:br>
              <a:rPr lang="en-US" altLang="en-US" sz="3100" dirty="0" smtClean="0">
                <a:latin typeface="+mn-lt"/>
              </a:rPr>
            </a:br>
            <a:r>
              <a:rPr lang="en-US" altLang="en-US" sz="2200" dirty="0">
                <a:latin typeface="+mn-lt"/>
              </a:rPr>
              <a:t/>
            </a:r>
            <a:br>
              <a:rPr lang="en-US" altLang="en-US" sz="2200" dirty="0">
                <a:latin typeface="+mn-lt"/>
              </a:rPr>
            </a:br>
            <a:r>
              <a:rPr lang="en-US" altLang="en-US" sz="2200" dirty="0" smtClean="0">
                <a:latin typeface="+mn-lt"/>
              </a:rPr>
              <a:t>	</a:t>
            </a:r>
            <a:r>
              <a:rPr lang="en-US" altLang="en-US" sz="3100" dirty="0" smtClean="0">
                <a:latin typeface="+mn-lt"/>
              </a:rPr>
              <a:t>Issues with re-establishing grooves. 	Matching, etc.</a:t>
            </a:r>
            <a:br>
              <a:rPr lang="en-US" altLang="en-US" sz="3100" dirty="0" smtClean="0">
                <a:latin typeface="+mn-lt"/>
              </a:rPr>
            </a:br>
            <a:r>
              <a:rPr lang="en-US" altLang="en-US" sz="3100" dirty="0">
                <a:latin typeface="+mn-lt"/>
              </a:rPr>
              <a:t/>
            </a:r>
            <a:br>
              <a:rPr lang="en-US" altLang="en-US" sz="3100" dirty="0">
                <a:latin typeface="+mn-lt"/>
              </a:rPr>
            </a:br>
            <a:r>
              <a:rPr lang="en-US" altLang="en-US" sz="3100" dirty="0" smtClean="0">
                <a:latin typeface="+mn-lt"/>
              </a:rPr>
              <a:t>   </a:t>
            </a:r>
            <a:endParaRPr lang="en-US" sz="3100" dirty="0">
              <a:latin typeface="+mn-lt"/>
            </a:endParaRPr>
          </a:p>
        </p:txBody>
      </p:sp>
    </p:spTree>
    <p:extLst>
      <p:ext uri="{BB962C8B-B14F-4D97-AF65-F5344CB8AC3E}">
        <p14:creationId xmlns:p14="http://schemas.microsoft.com/office/powerpoint/2010/main" val="36986604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2738" y="2395469"/>
            <a:ext cx="7186411" cy="2421229"/>
          </a:xfrm>
        </p:spPr>
        <p:txBody>
          <a:bodyPr>
            <a:normAutofit fontScale="90000"/>
          </a:bodyPr>
          <a:lstStyle/>
          <a:p>
            <a:pPr algn="l"/>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Smoothness </a:t>
            </a:r>
            <a:r>
              <a:rPr lang="en-US" altLang="en-US" sz="3600" b="1" dirty="0" smtClean="0">
                <a:solidFill>
                  <a:srgbClr val="000000"/>
                </a:solidFill>
                <a:latin typeface="+mn-lt"/>
                <a:ea typeface="+mn-ea"/>
                <a:cs typeface="Arial" panose="020B0604020202020204" pitchFamily="34" charset="0"/>
              </a:rPr>
              <a:t>	for </a:t>
            </a:r>
            <a:r>
              <a:rPr lang="en-US" altLang="en-US" sz="3600" b="1" dirty="0">
                <a:solidFill>
                  <a:srgbClr val="000000"/>
                </a:solidFill>
                <a:latin typeface="+mn-lt"/>
                <a:ea typeface="+mn-ea"/>
                <a:cs typeface="Arial" panose="020B0604020202020204" pitchFamily="34" charset="0"/>
              </a:rPr>
              <a:t>Bridges &amp; </a:t>
            </a:r>
            <a:r>
              <a:rPr lang="en-US" altLang="en-US" sz="3600" b="1" dirty="0" smtClean="0">
                <a:solidFill>
                  <a:srgbClr val="000000"/>
                </a:solidFill>
                <a:latin typeface="+mn-lt"/>
                <a:ea typeface="+mn-ea"/>
                <a:cs typeface="Arial" panose="020B0604020202020204" pitchFamily="34" charset="0"/>
              </a:rPr>
              <a:t>Approaches</a:t>
            </a:r>
            <a:br>
              <a:rPr lang="en-US" altLang="en-US" sz="3600" b="1" dirty="0" smtClean="0">
                <a:solidFill>
                  <a:srgbClr val="000000"/>
                </a:solidFill>
                <a:latin typeface="+mn-lt"/>
                <a:ea typeface="+mn-ea"/>
                <a:cs typeface="Arial" panose="020B0604020202020204" pitchFamily="34" charset="0"/>
              </a:rPr>
            </a:br>
            <a:r>
              <a:rPr lang="en-US" altLang="en-US" sz="3600" dirty="0" smtClean="0"/>
              <a:t> 	</a:t>
            </a:r>
            <a:r>
              <a:rPr lang="en-US" altLang="en-US" sz="3600" dirty="0" smtClean="0">
                <a:solidFill>
                  <a:srgbClr val="FF0000"/>
                </a:solidFill>
              </a:rPr>
              <a:t>The Big Lessons Learned</a:t>
            </a:r>
            <a:r>
              <a:rPr lang="en-US" altLang="en-US" sz="3600" dirty="0" smtClean="0"/>
              <a:t/>
            </a:r>
            <a:br>
              <a:rPr lang="en-US" altLang="en-US" sz="3600" dirty="0" smtClean="0"/>
            </a:br>
            <a:r>
              <a:rPr lang="en-US" altLang="en-US" sz="3600" dirty="0" smtClean="0"/>
              <a:t>	</a:t>
            </a:r>
            <a:r>
              <a:rPr lang="en-US" altLang="en-US" sz="2700" dirty="0" smtClean="0"/>
              <a:t>Develop </a:t>
            </a:r>
            <a:r>
              <a:rPr lang="en-US" altLang="en-US" sz="2700" dirty="0"/>
              <a:t>enough Owner Agency </a:t>
            </a:r>
            <a:r>
              <a:rPr lang="en-US" altLang="en-US" sz="2700" dirty="0" smtClean="0"/>
              <a:t>	experts/specialists </a:t>
            </a:r>
            <a:r>
              <a:rPr lang="en-US" altLang="en-US" sz="2700" dirty="0"/>
              <a:t>up front </a:t>
            </a:r>
            <a:br>
              <a:rPr lang="en-US" altLang="en-US" sz="2700" dirty="0"/>
            </a:br>
            <a:r>
              <a:rPr lang="en-US" altLang="en-US" sz="2700" dirty="0" smtClean="0"/>
              <a:t>	</a:t>
            </a:r>
            <a:r>
              <a:rPr lang="en-US" altLang="en-US" sz="2700" dirty="0" smtClean="0">
                <a:latin typeface="+mn-lt"/>
              </a:rPr>
              <a:t>(</a:t>
            </a:r>
            <a:r>
              <a:rPr lang="en-US" altLang="en-US" sz="2700" dirty="0">
                <a:latin typeface="+mn-lt"/>
              </a:rPr>
              <a:t>OH DOT IRI &amp; ProVAL Specialist Users Group</a:t>
            </a:r>
            <a:r>
              <a:rPr lang="en-US" altLang="en-US" sz="2700" dirty="0" smtClean="0">
                <a:latin typeface="+mn-lt"/>
              </a:rPr>
              <a:t>)</a:t>
            </a:r>
            <a:br>
              <a:rPr lang="en-US" altLang="en-US" sz="2700" dirty="0" smtClean="0">
                <a:latin typeface="+mn-lt"/>
              </a:rPr>
            </a:br>
            <a:r>
              <a:rPr lang="en-US" altLang="en-US" sz="2700" dirty="0">
                <a:latin typeface="+mn-lt"/>
              </a:rPr>
              <a:t/>
            </a:r>
            <a:br>
              <a:rPr lang="en-US" altLang="en-US" sz="2700" dirty="0">
                <a:latin typeface="+mn-lt"/>
              </a:rPr>
            </a:br>
            <a:r>
              <a:rPr lang="en-US" altLang="en-US" sz="2700" dirty="0" smtClean="0">
                <a:latin typeface="+mn-lt"/>
              </a:rPr>
              <a:t> </a:t>
            </a:r>
            <a:r>
              <a:rPr lang="en-US" altLang="en-US" sz="2700" dirty="0">
                <a:latin typeface="+mn-lt"/>
              </a:rPr>
              <a:t>	</a:t>
            </a:r>
            <a:r>
              <a:rPr lang="en-US" altLang="en-US" sz="2700" dirty="0" smtClean="0">
                <a:latin typeface="+mn-lt"/>
              </a:rPr>
              <a:t>Prepare </a:t>
            </a:r>
            <a:r>
              <a:rPr lang="en-US" altLang="en-US" sz="2700" dirty="0">
                <a:latin typeface="+mn-lt"/>
              </a:rPr>
              <a:t>for PN 555 up front and early</a:t>
            </a:r>
            <a:br>
              <a:rPr lang="en-US" altLang="en-US" sz="2700" dirty="0">
                <a:latin typeface="+mn-lt"/>
              </a:rPr>
            </a:br>
            <a:r>
              <a:rPr lang="en-US" altLang="en-US" sz="2700" dirty="0" smtClean="0">
                <a:latin typeface="+mn-lt"/>
              </a:rPr>
              <a:t>	Coordinate </a:t>
            </a:r>
            <a:r>
              <a:rPr lang="en-US" altLang="en-US" sz="2700" dirty="0">
                <a:latin typeface="+mn-lt"/>
              </a:rPr>
              <a:t>with Agency, Prime, and subs to </a:t>
            </a:r>
            <a:r>
              <a:rPr lang="en-US" altLang="en-US" sz="2700" dirty="0" smtClean="0">
                <a:latin typeface="+mn-lt"/>
              </a:rPr>
              <a:t>	construct </a:t>
            </a:r>
            <a:r>
              <a:rPr lang="en-US" altLang="en-US" sz="2700" dirty="0">
                <a:latin typeface="+mn-lt"/>
              </a:rPr>
              <a:t>all parts of the bridge encounter in a </a:t>
            </a:r>
            <a:r>
              <a:rPr lang="en-US" altLang="en-US" sz="2700" dirty="0" smtClean="0">
                <a:latin typeface="+mn-lt"/>
              </a:rPr>
              <a:t>	more </a:t>
            </a:r>
            <a:r>
              <a:rPr lang="en-US" altLang="en-US" sz="2700" dirty="0">
                <a:latin typeface="+mn-lt"/>
              </a:rPr>
              <a:t>seamless fashion</a:t>
            </a:r>
            <a:br>
              <a:rPr lang="en-US" altLang="en-US" sz="2700" dirty="0">
                <a:latin typeface="+mn-lt"/>
              </a:rPr>
            </a:br>
            <a:r>
              <a:rPr lang="en-US" altLang="en-US" sz="2700" dirty="0">
                <a:latin typeface="+mn-lt"/>
              </a:rPr>
              <a:t/>
            </a:r>
            <a:br>
              <a:rPr lang="en-US" altLang="en-US" sz="2700" dirty="0">
                <a:latin typeface="+mn-lt"/>
              </a:rPr>
            </a:br>
            <a:r>
              <a:rPr lang="en-US" altLang="en-US" sz="2700" dirty="0" smtClean="0">
                <a:latin typeface="+mn-lt"/>
              </a:rPr>
              <a:t> </a:t>
            </a:r>
            <a:r>
              <a:rPr lang="en-US" altLang="en-US" sz="2700" dirty="0">
                <a:latin typeface="+mn-lt"/>
              </a:rPr>
              <a:t>	</a:t>
            </a:r>
            <a:r>
              <a:rPr lang="en-US" altLang="en-US" sz="2700" dirty="0" smtClean="0">
                <a:latin typeface="+mn-lt"/>
              </a:rPr>
              <a:t>ProVAL </a:t>
            </a:r>
            <a:r>
              <a:rPr lang="en-US" altLang="en-US" sz="2700" dirty="0">
                <a:latin typeface="+mn-lt"/>
              </a:rPr>
              <a:t>has proven to be a reliable tool at </a:t>
            </a:r>
            <a:r>
              <a:rPr lang="en-US" altLang="en-US" sz="2700" dirty="0" smtClean="0">
                <a:latin typeface="+mn-lt"/>
              </a:rPr>
              <a:t>	generating </a:t>
            </a:r>
            <a:r>
              <a:rPr lang="en-US" altLang="en-US" sz="2700" dirty="0">
                <a:latin typeface="+mn-lt"/>
              </a:rPr>
              <a:t>predictable outcomes which are </a:t>
            </a:r>
            <a:r>
              <a:rPr lang="en-US" altLang="en-US" sz="2700" dirty="0" smtClean="0">
                <a:latin typeface="+mn-lt"/>
              </a:rPr>
              <a:t>	replicated </a:t>
            </a:r>
            <a:r>
              <a:rPr lang="en-US" altLang="en-US" sz="2700" dirty="0">
                <a:latin typeface="+mn-lt"/>
              </a:rPr>
              <a:t>in the field</a:t>
            </a:r>
            <a:r>
              <a:rPr lang="en-US" altLang="en-US" sz="3100" dirty="0">
                <a:latin typeface="+mn-lt"/>
              </a:rPr>
              <a:t/>
            </a:r>
            <a:br>
              <a:rPr lang="en-US" altLang="en-US" sz="3100" dirty="0">
                <a:latin typeface="+mn-lt"/>
              </a:rPr>
            </a:br>
            <a:endParaRPr lang="en-US" sz="3100" dirty="0">
              <a:latin typeface="+mn-lt"/>
            </a:endParaRPr>
          </a:p>
        </p:txBody>
      </p:sp>
    </p:spTree>
    <p:extLst>
      <p:ext uri="{BB962C8B-B14F-4D97-AF65-F5344CB8AC3E}">
        <p14:creationId xmlns:p14="http://schemas.microsoft.com/office/powerpoint/2010/main" val="28002365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2738" y="1081825"/>
            <a:ext cx="7186411" cy="3734874"/>
          </a:xfrm>
        </p:spPr>
        <p:txBody>
          <a:bodyPr>
            <a:normAutofit fontScale="90000"/>
          </a:bodyPr>
          <a:lstStyle/>
          <a:p>
            <a:pPr algn="l"/>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Smoothness </a:t>
            </a:r>
            <a:r>
              <a:rPr lang="en-US" altLang="en-US" sz="3600" b="1" dirty="0" smtClean="0">
                <a:solidFill>
                  <a:srgbClr val="000000"/>
                </a:solidFill>
                <a:latin typeface="+mn-lt"/>
                <a:ea typeface="+mn-ea"/>
                <a:cs typeface="Arial" panose="020B0604020202020204" pitchFamily="34" charset="0"/>
              </a:rPr>
              <a:t>	for </a:t>
            </a:r>
            <a:r>
              <a:rPr lang="en-US" altLang="en-US" sz="3600" b="1" dirty="0">
                <a:solidFill>
                  <a:srgbClr val="000000"/>
                </a:solidFill>
                <a:latin typeface="+mn-lt"/>
                <a:ea typeface="+mn-ea"/>
                <a:cs typeface="Arial" panose="020B0604020202020204" pitchFamily="34" charset="0"/>
              </a:rPr>
              <a:t>Bridges &amp; </a:t>
            </a:r>
            <a:r>
              <a:rPr lang="en-US" altLang="en-US" sz="3600" b="1" dirty="0" smtClean="0">
                <a:solidFill>
                  <a:srgbClr val="000000"/>
                </a:solidFill>
                <a:latin typeface="+mn-lt"/>
                <a:ea typeface="+mn-ea"/>
                <a:cs typeface="Arial" panose="020B0604020202020204" pitchFamily="34" charset="0"/>
              </a:rPr>
              <a:t>Approaches</a:t>
            </a:r>
            <a:br>
              <a:rPr lang="en-US" altLang="en-US" sz="3600" b="1" dirty="0" smtClean="0">
                <a:solidFill>
                  <a:srgbClr val="000000"/>
                </a:solidFill>
                <a:latin typeface="+mn-lt"/>
                <a:ea typeface="+mn-ea"/>
                <a:cs typeface="Arial" panose="020B0604020202020204" pitchFamily="34" charset="0"/>
              </a:rPr>
            </a:br>
            <a:r>
              <a:rPr lang="en-US" altLang="en-US" sz="3600" dirty="0" smtClean="0"/>
              <a:t> 	</a:t>
            </a:r>
            <a:r>
              <a:rPr lang="en-US" altLang="en-US" sz="3600" dirty="0" smtClean="0">
                <a:solidFill>
                  <a:srgbClr val="FF0000"/>
                </a:solidFill>
              </a:rPr>
              <a:t>The Big Lessons Learned</a:t>
            </a:r>
            <a:br>
              <a:rPr lang="en-US" altLang="en-US" sz="3600" dirty="0" smtClean="0">
                <a:solidFill>
                  <a:srgbClr val="FF0000"/>
                </a:solidFill>
              </a:rPr>
            </a:br>
            <a:r>
              <a:rPr lang="en-US" altLang="en-US" sz="1100" dirty="0" smtClean="0"/>
              <a:t/>
            </a:r>
            <a:br>
              <a:rPr lang="en-US" altLang="en-US" sz="1100" dirty="0" smtClean="0"/>
            </a:br>
            <a:r>
              <a:rPr lang="en-US" altLang="en-US" sz="3600" dirty="0"/>
              <a:t>	</a:t>
            </a:r>
            <a:r>
              <a:rPr lang="en-US" altLang="en-US" sz="3100" dirty="0" smtClean="0"/>
              <a:t>Get </a:t>
            </a:r>
            <a:r>
              <a:rPr lang="en-US" altLang="en-US" sz="3100" dirty="0"/>
              <a:t>your local grinding community </a:t>
            </a:r>
            <a:r>
              <a:rPr lang="en-US" altLang="en-US" sz="3100" dirty="0" smtClean="0"/>
              <a:t>	comfortable </a:t>
            </a:r>
            <a:r>
              <a:rPr lang="en-US" altLang="en-US" sz="3100" dirty="0"/>
              <a:t>with &amp; understanding  </a:t>
            </a:r>
            <a:r>
              <a:rPr lang="en-US" altLang="en-US" sz="3100" dirty="0" smtClean="0"/>
              <a:t>	ProVAL</a:t>
            </a:r>
            <a:r>
              <a:rPr lang="en-US" altLang="en-US" sz="3100" dirty="0"/>
              <a:t>, Grinding Simulations, and CAPs</a:t>
            </a:r>
            <a:br>
              <a:rPr lang="en-US" altLang="en-US" sz="3100" dirty="0"/>
            </a:br>
            <a:r>
              <a:rPr lang="en-US" altLang="en-US" sz="3100" dirty="0">
                <a:latin typeface="+mn-lt"/>
              </a:rPr>
              <a:t/>
            </a:r>
            <a:br>
              <a:rPr lang="en-US" altLang="en-US" sz="3100" dirty="0">
                <a:latin typeface="+mn-lt"/>
              </a:rPr>
            </a:br>
            <a:r>
              <a:rPr lang="en-US" altLang="en-US" sz="3100" dirty="0" smtClean="0">
                <a:latin typeface="+mn-lt"/>
              </a:rPr>
              <a:t> </a:t>
            </a:r>
            <a:r>
              <a:rPr lang="en-US" altLang="en-US" sz="3100" dirty="0">
                <a:latin typeface="+mn-lt"/>
              </a:rPr>
              <a:t>	</a:t>
            </a:r>
            <a:r>
              <a:rPr lang="en-US" altLang="en-US" sz="3100" dirty="0" smtClean="0">
                <a:latin typeface="+mn-lt"/>
              </a:rPr>
              <a:t>Follow </a:t>
            </a:r>
            <a:r>
              <a:rPr lang="en-US" altLang="en-US" sz="3100" dirty="0">
                <a:latin typeface="+mn-lt"/>
              </a:rPr>
              <a:t>the (approved) CAP in the field </a:t>
            </a:r>
            <a:r>
              <a:rPr lang="en-US" altLang="en-US" sz="3100" dirty="0" smtClean="0">
                <a:latin typeface="+mn-lt"/>
              </a:rPr>
              <a:t>	that </a:t>
            </a:r>
            <a:r>
              <a:rPr lang="en-US" altLang="en-US" sz="3100" dirty="0">
                <a:latin typeface="+mn-lt"/>
              </a:rPr>
              <a:t>was developed in the office</a:t>
            </a:r>
            <a:br>
              <a:rPr lang="en-US" altLang="en-US" sz="3100" dirty="0">
                <a:latin typeface="+mn-lt"/>
              </a:rPr>
            </a:br>
            <a:r>
              <a:rPr lang="en-US" altLang="en-US" sz="3100" dirty="0">
                <a:latin typeface="+mn-lt"/>
              </a:rPr>
              <a:t/>
            </a:r>
            <a:br>
              <a:rPr lang="en-US" altLang="en-US" sz="3100" dirty="0">
                <a:latin typeface="+mn-lt"/>
              </a:rPr>
            </a:br>
            <a:r>
              <a:rPr lang="en-US" altLang="en-US" sz="3100" dirty="0" smtClean="0">
                <a:latin typeface="+mn-lt"/>
              </a:rPr>
              <a:t> </a:t>
            </a:r>
            <a:r>
              <a:rPr lang="en-US" altLang="en-US" sz="3100" dirty="0">
                <a:latin typeface="+mn-lt"/>
              </a:rPr>
              <a:t>	</a:t>
            </a:r>
            <a:r>
              <a:rPr lang="en-US" altLang="en-US" sz="3100" dirty="0" smtClean="0">
                <a:latin typeface="+mn-lt"/>
              </a:rPr>
              <a:t>Try </a:t>
            </a:r>
            <a:r>
              <a:rPr lang="en-US" altLang="en-US" sz="3100" dirty="0">
                <a:latin typeface="+mn-lt"/>
              </a:rPr>
              <a:t>to avoid building features that can’t </a:t>
            </a:r>
            <a:r>
              <a:rPr lang="en-US" altLang="en-US" sz="3100" dirty="0" smtClean="0">
                <a:latin typeface="+mn-lt"/>
              </a:rPr>
              <a:t>	reasonably </a:t>
            </a:r>
            <a:r>
              <a:rPr lang="en-US" altLang="en-US" sz="3100" dirty="0">
                <a:latin typeface="+mn-lt"/>
              </a:rPr>
              <a:t>be diamond </a:t>
            </a:r>
            <a:r>
              <a:rPr lang="en-US" altLang="en-US" sz="3100" dirty="0" smtClean="0">
                <a:latin typeface="+mn-lt"/>
              </a:rPr>
              <a:t>ground</a:t>
            </a:r>
            <a:endParaRPr lang="en-US" sz="3100" dirty="0">
              <a:latin typeface="+mn-lt"/>
            </a:endParaRPr>
          </a:p>
        </p:txBody>
      </p:sp>
    </p:spTree>
    <p:extLst>
      <p:ext uri="{BB962C8B-B14F-4D97-AF65-F5344CB8AC3E}">
        <p14:creationId xmlns:p14="http://schemas.microsoft.com/office/powerpoint/2010/main" val="13622635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461368"/>
            <a:ext cx="7772400" cy="1362075"/>
          </a:xfrm>
        </p:spPr>
        <p:txBody>
          <a:bodyPr>
            <a:normAutofit/>
          </a:bodyPr>
          <a:lstStyle/>
          <a:p>
            <a:pPr algn="ctr"/>
            <a:r>
              <a:rPr lang="en-US" sz="6600" dirty="0" smtClean="0"/>
              <a:t>QUESTIONS?</a:t>
            </a:r>
            <a:endParaRPr lang="en-US" sz="6600" dirty="0"/>
          </a:p>
        </p:txBody>
      </p:sp>
    </p:spTree>
    <p:extLst>
      <p:ext uri="{BB962C8B-B14F-4D97-AF65-F5344CB8AC3E}">
        <p14:creationId xmlns:p14="http://schemas.microsoft.com/office/powerpoint/2010/main" val="1646718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fontAlgn="base">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Smoothness for Bridges &amp; Approaches</a:t>
            </a:r>
            <a:r>
              <a:rPr lang="en-US" altLang="en-US" sz="3600" b="1" dirty="0">
                <a:solidFill>
                  <a:srgbClr val="000000"/>
                </a:solidFill>
                <a:latin typeface="Times New Roman" panose="02020603050405020304" pitchFamily="18" charset="0"/>
                <a:ea typeface="+mn-ea"/>
                <a:cs typeface="Arial" panose="020B0604020202020204" pitchFamily="34" charset="0"/>
              </a:rPr>
              <a:t/>
            </a:r>
            <a:br>
              <a:rPr lang="en-US" altLang="en-US" sz="3600" b="1" dirty="0">
                <a:solidFill>
                  <a:srgbClr val="000000"/>
                </a:solidFill>
                <a:latin typeface="Times New Roman" panose="02020603050405020304" pitchFamily="18" charset="0"/>
                <a:ea typeface="+mn-ea"/>
                <a:cs typeface="Arial" panose="020B0604020202020204" pitchFamily="34" charset="0"/>
              </a:rPr>
            </a:br>
            <a:endParaRPr lang="en-US" dirty="0"/>
          </a:p>
        </p:txBody>
      </p:sp>
      <p:pic>
        <p:nvPicPr>
          <p:cNvPr id="4" name="Picture 3"/>
          <p:cNvPicPr>
            <a:picLocks noChangeAspect="1"/>
          </p:cNvPicPr>
          <p:nvPr/>
        </p:nvPicPr>
        <p:blipFill>
          <a:blip r:embed="rId3"/>
          <a:stretch>
            <a:fillRect/>
          </a:stretch>
        </p:blipFill>
        <p:spPr>
          <a:xfrm>
            <a:off x="2340561" y="1417638"/>
            <a:ext cx="2898703" cy="3779513"/>
          </a:xfrm>
          <a:prstGeom prst="rect">
            <a:avLst/>
          </a:prstGeom>
        </p:spPr>
      </p:pic>
      <p:pic>
        <p:nvPicPr>
          <p:cNvPr id="5" name="Picture 4"/>
          <p:cNvPicPr>
            <a:picLocks noChangeAspect="1"/>
          </p:cNvPicPr>
          <p:nvPr/>
        </p:nvPicPr>
        <p:blipFill>
          <a:blip r:embed="rId4"/>
          <a:stretch>
            <a:fillRect/>
          </a:stretch>
        </p:blipFill>
        <p:spPr>
          <a:xfrm>
            <a:off x="5429739" y="1417638"/>
            <a:ext cx="2921159" cy="3770804"/>
          </a:xfrm>
          <a:prstGeom prst="rect">
            <a:avLst/>
          </a:prstGeom>
        </p:spPr>
      </p:pic>
    </p:spTree>
    <p:extLst>
      <p:ext uri="{BB962C8B-B14F-4D97-AF65-F5344CB8AC3E}">
        <p14:creationId xmlns:p14="http://schemas.microsoft.com/office/powerpoint/2010/main" val="24776996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222" y="1378039"/>
            <a:ext cx="7115577" cy="592428"/>
          </a:xfrm>
        </p:spPr>
        <p:txBody>
          <a:bodyPr>
            <a:normAutofit fontScale="90000"/>
          </a:bodyPr>
          <a:lstStyle/>
          <a:p>
            <a:pPr lvl="0" algn="l" eaLnBrk="0" fontAlgn="base" hangingPunct="0">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a:t>
            </a:r>
            <a:r>
              <a:rPr lang="en-US" altLang="en-US" sz="3600" b="1" dirty="0" smtClean="0">
                <a:solidFill>
                  <a:srgbClr val="000000"/>
                </a:solidFill>
                <a:latin typeface="+mn-lt"/>
                <a:ea typeface="+mn-ea"/>
                <a:cs typeface="Arial" panose="020B0604020202020204" pitchFamily="34" charset="0"/>
              </a:rPr>
              <a:t>Smoothness                          </a:t>
            </a:r>
            <a:br>
              <a:rPr lang="en-US" altLang="en-US" sz="3600" b="1" dirty="0" smtClean="0">
                <a:solidFill>
                  <a:srgbClr val="000000"/>
                </a:solidFill>
                <a:latin typeface="+mn-lt"/>
                <a:ea typeface="+mn-ea"/>
                <a:cs typeface="Arial" panose="020B0604020202020204" pitchFamily="34" charset="0"/>
              </a:rPr>
            </a:br>
            <a:r>
              <a:rPr lang="en-US" altLang="en-US" sz="3600" b="1" dirty="0">
                <a:solidFill>
                  <a:srgbClr val="000000"/>
                </a:solidFill>
                <a:latin typeface="+mn-lt"/>
                <a:ea typeface="+mn-ea"/>
                <a:cs typeface="Arial" panose="020B0604020202020204" pitchFamily="34" charset="0"/>
              </a:rPr>
              <a:t> </a:t>
            </a:r>
            <a:r>
              <a:rPr lang="en-US" altLang="en-US" sz="3600" b="1" dirty="0" smtClean="0">
                <a:solidFill>
                  <a:srgbClr val="000000"/>
                </a:solidFill>
                <a:latin typeface="+mn-lt"/>
                <a:ea typeface="+mn-ea"/>
                <a:cs typeface="Arial" panose="020B0604020202020204" pitchFamily="34" charset="0"/>
              </a:rPr>
              <a:t>           for </a:t>
            </a:r>
            <a:r>
              <a:rPr lang="en-US" altLang="en-US" sz="3600" b="1" dirty="0">
                <a:solidFill>
                  <a:srgbClr val="000000"/>
                </a:solidFill>
                <a:latin typeface="+mn-lt"/>
                <a:ea typeface="+mn-ea"/>
                <a:cs typeface="Arial" panose="020B0604020202020204" pitchFamily="34" charset="0"/>
              </a:rPr>
              <a:t>Bridges &amp; </a:t>
            </a:r>
            <a:r>
              <a:rPr lang="en-US" altLang="en-US" sz="3600" b="1" dirty="0" smtClean="0">
                <a:solidFill>
                  <a:srgbClr val="000000"/>
                </a:solidFill>
                <a:latin typeface="+mn-lt"/>
                <a:ea typeface="+mn-ea"/>
                <a:cs typeface="Arial" panose="020B0604020202020204" pitchFamily="34" charset="0"/>
              </a:rPr>
              <a:t>Approaches</a:t>
            </a:r>
            <a:r>
              <a:rPr lang="en-US" altLang="en-US" sz="3600" b="1" dirty="0" smtClean="0">
                <a:solidFill>
                  <a:srgbClr val="000000"/>
                </a:solidFill>
                <a:latin typeface="Times New Roman" panose="02020603050405020304" pitchFamily="18" charset="0"/>
                <a:ea typeface="+mn-ea"/>
                <a:cs typeface="Arial" panose="020B0604020202020204" pitchFamily="34" charset="0"/>
              </a:rPr>
              <a:t/>
            </a:r>
            <a:br>
              <a:rPr lang="en-US" altLang="en-US" sz="3600" b="1" dirty="0" smtClean="0">
                <a:solidFill>
                  <a:srgbClr val="000000"/>
                </a:solidFill>
                <a:latin typeface="Times New Roman" panose="02020603050405020304" pitchFamily="18" charset="0"/>
                <a:ea typeface="+mn-ea"/>
                <a:cs typeface="Arial" panose="020B0604020202020204" pitchFamily="34" charset="0"/>
              </a:rPr>
            </a:br>
            <a:r>
              <a:rPr lang="en-US" altLang="en-US" sz="3600" b="1" dirty="0">
                <a:solidFill>
                  <a:srgbClr val="000000"/>
                </a:solidFill>
                <a:latin typeface="Times New Roman" panose="02020603050405020304" pitchFamily="18" charset="0"/>
                <a:ea typeface="+mn-ea"/>
                <a:cs typeface="Arial" panose="020B0604020202020204" pitchFamily="34" charset="0"/>
              </a:rPr>
              <a:t/>
            </a:r>
            <a:br>
              <a:rPr lang="en-US" altLang="en-US" sz="3600" b="1" dirty="0">
                <a:solidFill>
                  <a:srgbClr val="000000"/>
                </a:solidFill>
                <a:latin typeface="Times New Roman" panose="02020603050405020304" pitchFamily="18" charset="0"/>
                <a:ea typeface="+mn-ea"/>
                <a:cs typeface="Arial" panose="020B0604020202020204" pitchFamily="34" charset="0"/>
              </a:rPr>
            </a:br>
            <a:r>
              <a:rPr lang="en-US" altLang="en-US" sz="3100" dirty="0">
                <a:solidFill>
                  <a:srgbClr val="000000"/>
                </a:solidFill>
                <a:latin typeface="+mn-lt"/>
                <a:ea typeface="+mn-ea"/>
                <a:cs typeface="Arial" panose="020B0604020202020204" pitchFamily="34" charset="0"/>
              </a:rPr>
              <a:t>Once the surface smoothness measurements are collected, the results are to be analyzed by the </a:t>
            </a:r>
            <a:r>
              <a:rPr lang="en-US" altLang="en-US" sz="3100" dirty="0" err="1">
                <a:solidFill>
                  <a:srgbClr val="000000"/>
                </a:solidFill>
                <a:latin typeface="+mn-lt"/>
                <a:ea typeface="+mn-ea"/>
                <a:cs typeface="Arial" panose="020B0604020202020204" pitchFamily="34" charset="0"/>
              </a:rPr>
              <a:t>ProVAL</a:t>
            </a:r>
            <a:r>
              <a:rPr lang="en-US" altLang="en-US" sz="3100" dirty="0">
                <a:solidFill>
                  <a:srgbClr val="000000"/>
                </a:solidFill>
                <a:latin typeface="+mn-lt"/>
                <a:ea typeface="+mn-ea"/>
                <a:cs typeface="Arial" panose="020B0604020202020204" pitchFamily="34" charset="0"/>
              </a:rPr>
              <a:t> </a:t>
            </a:r>
            <a:r>
              <a:rPr lang="en-US" altLang="en-US" sz="3100" dirty="0" smtClean="0">
                <a:solidFill>
                  <a:srgbClr val="000000"/>
                </a:solidFill>
                <a:latin typeface="+mn-lt"/>
                <a:ea typeface="+mn-ea"/>
                <a:cs typeface="Arial" panose="020B0604020202020204" pitchFamily="34" charset="0"/>
              </a:rPr>
              <a:t>software</a:t>
            </a:r>
            <a:r>
              <a:rPr lang="en-US" altLang="en-US" sz="3100" dirty="0">
                <a:solidFill>
                  <a:srgbClr val="000000"/>
                </a:solidFill>
                <a:latin typeface="+mn-lt"/>
                <a:ea typeface="+mn-ea"/>
                <a:cs typeface="Arial" panose="020B0604020202020204" pitchFamily="34" charset="0"/>
              </a:rPr>
              <a:t/>
            </a:r>
            <a:br>
              <a:rPr lang="en-US" altLang="en-US" sz="3100" dirty="0">
                <a:solidFill>
                  <a:srgbClr val="000000"/>
                </a:solidFill>
                <a:latin typeface="+mn-lt"/>
                <a:ea typeface="+mn-ea"/>
                <a:cs typeface="Arial" panose="020B0604020202020204" pitchFamily="34" charset="0"/>
              </a:rPr>
            </a:br>
            <a:endParaRPr lang="en-US" sz="3100" dirty="0">
              <a:latin typeface="+mn-lt"/>
            </a:endParaRPr>
          </a:p>
        </p:txBody>
      </p:sp>
      <p:pic>
        <p:nvPicPr>
          <p:cNvPr id="3" name="Picture 2"/>
          <p:cNvPicPr>
            <a:picLocks noChangeAspect="1"/>
          </p:cNvPicPr>
          <p:nvPr/>
        </p:nvPicPr>
        <p:blipFill>
          <a:blip r:embed="rId3"/>
          <a:stretch>
            <a:fillRect/>
          </a:stretch>
        </p:blipFill>
        <p:spPr>
          <a:xfrm>
            <a:off x="2428875" y="2936384"/>
            <a:ext cx="6610594" cy="2998165"/>
          </a:xfrm>
          <a:prstGeom prst="rect">
            <a:avLst/>
          </a:prstGeom>
        </p:spPr>
      </p:pic>
    </p:spTree>
    <p:extLst>
      <p:ext uri="{BB962C8B-B14F-4D97-AF65-F5344CB8AC3E}">
        <p14:creationId xmlns:p14="http://schemas.microsoft.com/office/powerpoint/2010/main" val="6760647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fontAlgn="base">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Smoothness for Bridges &amp; Approaches</a:t>
            </a:r>
            <a:r>
              <a:rPr lang="en-US" altLang="en-US" sz="3600" b="1" dirty="0">
                <a:solidFill>
                  <a:srgbClr val="000000"/>
                </a:solidFill>
                <a:latin typeface="Times New Roman" panose="02020603050405020304" pitchFamily="18" charset="0"/>
                <a:ea typeface="+mn-ea"/>
                <a:cs typeface="Arial" panose="020B0604020202020204" pitchFamily="34" charset="0"/>
              </a:rPr>
              <a:t/>
            </a:r>
            <a:br>
              <a:rPr lang="en-US" altLang="en-US" sz="3600" b="1" dirty="0">
                <a:solidFill>
                  <a:srgbClr val="000000"/>
                </a:solidFill>
                <a:latin typeface="Times New Roman" panose="02020603050405020304" pitchFamily="18" charset="0"/>
                <a:ea typeface="+mn-ea"/>
                <a:cs typeface="Arial" panose="020B0604020202020204" pitchFamily="34" charset="0"/>
              </a:rPr>
            </a:br>
            <a:endParaRPr lang="en-US" dirty="0"/>
          </a:p>
        </p:txBody>
      </p:sp>
      <p:sp>
        <p:nvSpPr>
          <p:cNvPr id="3" name="Rectangle 2"/>
          <p:cNvSpPr/>
          <p:nvPr/>
        </p:nvSpPr>
        <p:spPr>
          <a:xfrm>
            <a:off x="2263366" y="1300765"/>
            <a:ext cx="6623056" cy="4801314"/>
          </a:xfrm>
          <a:prstGeom prst="rect">
            <a:avLst/>
          </a:prstGeom>
        </p:spPr>
        <p:txBody>
          <a:bodyPr wrap="square">
            <a:spAutoFit/>
          </a:bodyPr>
          <a:lstStyle/>
          <a:p>
            <a:pPr>
              <a:defRPr/>
            </a:pPr>
            <a:r>
              <a:rPr lang="en-US" sz="3200" dirty="0"/>
              <a:t>ProVAL is used to determine compliance with the tolerances in PN 555</a:t>
            </a:r>
          </a:p>
          <a:p>
            <a:pPr>
              <a:defRPr/>
            </a:pPr>
            <a:endParaRPr lang="en-US" sz="3200" dirty="0"/>
          </a:p>
          <a:p>
            <a:pPr>
              <a:defRPr/>
            </a:pPr>
            <a:r>
              <a:rPr lang="en-US" sz="3200" dirty="0"/>
              <a:t>Each lane of encounter must be built to an IRI of 130 inches/mile or less</a:t>
            </a:r>
          </a:p>
          <a:p>
            <a:pPr>
              <a:defRPr/>
            </a:pPr>
            <a:endParaRPr lang="en-US" sz="3200" dirty="0"/>
          </a:p>
          <a:p>
            <a:pPr>
              <a:defRPr/>
            </a:pPr>
            <a:r>
              <a:rPr lang="en-US" sz="3200" dirty="0"/>
              <a:t>If not, then must be corrected to an IRI of 100 inches/mile or less</a:t>
            </a:r>
          </a:p>
          <a:p>
            <a:pPr marL="342900" indent="-342900">
              <a:buFont typeface="Arial" panose="020B0604020202020204" pitchFamily="34" charset="0"/>
              <a:buChar char="•"/>
              <a:defRPr/>
            </a:pPr>
            <a:endParaRPr lang="en-US" dirty="0"/>
          </a:p>
        </p:txBody>
      </p:sp>
    </p:spTree>
    <p:extLst>
      <p:ext uri="{BB962C8B-B14F-4D97-AF65-F5344CB8AC3E}">
        <p14:creationId xmlns:p14="http://schemas.microsoft.com/office/powerpoint/2010/main" val="33552098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fontAlgn="base">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Smoothness for Bridges &amp; Approaches</a:t>
            </a:r>
            <a:r>
              <a:rPr lang="en-US" altLang="en-US" sz="3600" b="1" dirty="0">
                <a:solidFill>
                  <a:srgbClr val="000000"/>
                </a:solidFill>
                <a:latin typeface="Times New Roman" panose="02020603050405020304" pitchFamily="18" charset="0"/>
                <a:ea typeface="+mn-ea"/>
                <a:cs typeface="Arial" panose="020B0604020202020204" pitchFamily="34" charset="0"/>
              </a:rPr>
              <a:t/>
            </a:r>
            <a:br>
              <a:rPr lang="en-US" altLang="en-US" sz="3600" b="1" dirty="0">
                <a:solidFill>
                  <a:srgbClr val="000000"/>
                </a:solidFill>
                <a:latin typeface="Times New Roman" panose="02020603050405020304" pitchFamily="18" charset="0"/>
                <a:ea typeface="+mn-ea"/>
                <a:cs typeface="Arial" panose="020B0604020202020204" pitchFamily="34" charset="0"/>
              </a:rPr>
            </a:br>
            <a:endParaRPr lang="en-US" dirty="0"/>
          </a:p>
        </p:txBody>
      </p:sp>
      <p:pic>
        <p:nvPicPr>
          <p:cNvPr id="3" name="Picture 2"/>
          <p:cNvPicPr>
            <a:picLocks noChangeAspect="1"/>
          </p:cNvPicPr>
          <p:nvPr/>
        </p:nvPicPr>
        <p:blipFill>
          <a:blip r:embed="rId3"/>
          <a:stretch>
            <a:fillRect/>
          </a:stretch>
        </p:blipFill>
        <p:spPr>
          <a:xfrm>
            <a:off x="2509934" y="1197671"/>
            <a:ext cx="6176865" cy="4622364"/>
          </a:xfrm>
          <a:prstGeom prst="rect">
            <a:avLst/>
          </a:prstGeom>
        </p:spPr>
      </p:pic>
    </p:spTree>
    <p:extLst>
      <p:ext uri="{BB962C8B-B14F-4D97-AF65-F5344CB8AC3E}">
        <p14:creationId xmlns:p14="http://schemas.microsoft.com/office/powerpoint/2010/main" val="31263904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fontAlgn="base">
              <a:spcAft>
                <a:spcPct val="0"/>
              </a:spcAft>
            </a:pPr>
            <a:r>
              <a:rPr lang="en-US" altLang="en-US" sz="3600" b="1" dirty="0" smtClean="0">
                <a:solidFill>
                  <a:srgbClr val="000000"/>
                </a:solidFill>
                <a:latin typeface="+mn-lt"/>
                <a:ea typeface="+mn-ea"/>
                <a:cs typeface="Arial" panose="020B0604020202020204" pitchFamily="34" charset="0"/>
              </a:rPr>
              <a:t>Proposal  </a:t>
            </a:r>
            <a:r>
              <a:rPr lang="en-US" altLang="en-US" sz="3600" b="1" dirty="0">
                <a:solidFill>
                  <a:srgbClr val="000000"/>
                </a:solidFill>
                <a:latin typeface="+mn-lt"/>
                <a:ea typeface="+mn-ea"/>
                <a:cs typeface="Arial" panose="020B0604020202020204" pitchFamily="34" charset="0"/>
              </a:rPr>
              <a:t>Note 555 Surface Smoothness for Bridges &amp; Approaches</a:t>
            </a:r>
            <a:r>
              <a:rPr lang="en-US" altLang="en-US" sz="3600" b="1" dirty="0">
                <a:solidFill>
                  <a:srgbClr val="000000"/>
                </a:solidFill>
                <a:latin typeface="Times New Roman" panose="02020603050405020304" pitchFamily="18" charset="0"/>
                <a:ea typeface="+mn-ea"/>
                <a:cs typeface="Arial" panose="020B0604020202020204" pitchFamily="34" charset="0"/>
              </a:rPr>
              <a:t/>
            </a:r>
            <a:br>
              <a:rPr lang="en-US" altLang="en-US" sz="3600" b="1" dirty="0">
                <a:solidFill>
                  <a:srgbClr val="000000"/>
                </a:solidFill>
                <a:latin typeface="Times New Roman" panose="02020603050405020304" pitchFamily="18" charset="0"/>
                <a:ea typeface="+mn-ea"/>
                <a:cs typeface="Arial" panose="020B0604020202020204" pitchFamily="34" charset="0"/>
              </a:rPr>
            </a:br>
            <a:endParaRPr lang="en-US" dirty="0"/>
          </a:p>
        </p:txBody>
      </p:sp>
      <p:sp>
        <p:nvSpPr>
          <p:cNvPr id="3" name="Rectangle 2"/>
          <p:cNvSpPr/>
          <p:nvPr/>
        </p:nvSpPr>
        <p:spPr>
          <a:xfrm>
            <a:off x="2254312" y="1300765"/>
            <a:ext cx="6632109" cy="5293757"/>
          </a:xfrm>
          <a:prstGeom prst="rect">
            <a:avLst/>
          </a:prstGeom>
        </p:spPr>
        <p:txBody>
          <a:bodyPr wrap="square">
            <a:spAutoFit/>
          </a:bodyPr>
          <a:lstStyle/>
          <a:p>
            <a:pPr>
              <a:defRPr/>
            </a:pPr>
            <a:r>
              <a:rPr lang="en-US" sz="3200" dirty="0" smtClean="0"/>
              <a:t>Each wheel path must not exceed an IRI of 250 inches/mile on a continuous 25 foot base length</a:t>
            </a:r>
          </a:p>
          <a:p>
            <a:pPr>
              <a:defRPr/>
            </a:pPr>
            <a:endParaRPr lang="en-US" sz="3200" dirty="0"/>
          </a:p>
          <a:p>
            <a:pPr>
              <a:defRPr/>
            </a:pPr>
            <a:r>
              <a:rPr lang="en-US" sz="3200" dirty="0" smtClean="0"/>
              <a:t>If </a:t>
            </a:r>
            <a:r>
              <a:rPr lang="en-US" sz="3200" dirty="0"/>
              <a:t>not, then must be corrected to an IRI </a:t>
            </a:r>
            <a:r>
              <a:rPr lang="en-US" sz="3200" dirty="0" smtClean="0"/>
              <a:t>below 250 </a:t>
            </a:r>
            <a:r>
              <a:rPr lang="en-US" sz="3200" dirty="0"/>
              <a:t>inches/mile </a:t>
            </a:r>
            <a:r>
              <a:rPr lang="en-US" sz="3200" dirty="0" smtClean="0"/>
              <a:t>in 25 feet</a:t>
            </a:r>
          </a:p>
          <a:p>
            <a:pPr>
              <a:defRPr/>
            </a:pPr>
            <a:endParaRPr lang="en-US" sz="3200" dirty="0" smtClean="0"/>
          </a:p>
          <a:p>
            <a:pPr>
              <a:defRPr/>
            </a:pPr>
            <a:r>
              <a:rPr lang="en-US" sz="3200" dirty="0" smtClean="0"/>
              <a:t>Limit is increased to 350 inches/mile anywhere the sliding 25 foot base length includes steel armor</a:t>
            </a:r>
            <a:endParaRPr lang="en-US" sz="3200" dirty="0"/>
          </a:p>
          <a:p>
            <a:pPr marL="342900" indent="-342900">
              <a:buFont typeface="Arial" panose="020B0604020202020204" pitchFamily="34" charset="0"/>
              <a:buChar char="•"/>
              <a:defRPr/>
            </a:pPr>
            <a:endParaRPr lang="en-US" dirty="0"/>
          </a:p>
        </p:txBody>
      </p:sp>
    </p:spTree>
    <p:extLst>
      <p:ext uri="{BB962C8B-B14F-4D97-AF65-F5344CB8AC3E}">
        <p14:creationId xmlns:p14="http://schemas.microsoft.com/office/powerpoint/2010/main" val="1517268249"/>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2" id="{966D1B1F-0762-44CE-91FA-A1323E58F4F5}" vid="{8707AEA0-C843-4B2F-B7D6-F918E339FA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1B3F82C0E416344BB52A49E32F55FC1" ma:contentTypeVersion="0" ma:contentTypeDescription="Create a new document." ma:contentTypeScope="" ma:versionID="8ddb508e366312baaea4f70999432933">
  <xsd:schema xmlns:xsd="http://www.w3.org/2001/XMLSchema" xmlns:xs="http://www.w3.org/2001/XMLSchema" xmlns:p="http://schemas.microsoft.com/office/2006/metadata/properties" targetNamespace="http://schemas.microsoft.com/office/2006/metadata/properties" ma:root="true" ma:fieldsID="27b4a4f76bea50102067bc7ec8c6d4d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CB6B2CC-2F05-492D-A174-0608360CAB47}"/>
</file>

<file path=customXml/itemProps2.xml><?xml version="1.0" encoding="utf-8"?>
<ds:datastoreItem xmlns:ds="http://schemas.openxmlformats.org/officeDocument/2006/customXml" ds:itemID="{CA2DB8B8-73A0-4E52-BFE6-9E5BD444AA4D}"/>
</file>

<file path=customXml/itemProps3.xml><?xml version="1.0" encoding="utf-8"?>
<ds:datastoreItem xmlns:ds="http://schemas.openxmlformats.org/officeDocument/2006/customXml" ds:itemID="{786EC586-DD7E-43FD-B792-EC31C1C48844}"/>
</file>

<file path=docProps/app.xml><?xml version="1.0" encoding="utf-8"?>
<Properties xmlns="http://schemas.openxmlformats.org/officeDocument/2006/extended-properties" xmlns:vt="http://schemas.openxmlformats.org/officeDocument/2006/docPropsVTypes">
  <Template/>
  <TotalTime>476</TotalTime>
  <Words>2018</Words>
  <Application>Microsoft Office PowerPoint</Application>
  <PresentationFormat>On-screen Show (4:3)</PresentationFormat>
  <Paragraphs>266</Paragraphs>
  <Slides>44</Slides>
  <Notes>43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Book Antiqua</vt:lpstr>
      <vt:lpstr>Calibri</vt:lpstr>
      <vt:lpstr>Lucida Sans</vt:lpstr>
      <vt:lpstr>Times New Roman</vt:lpstr>
      <vt:lpstr>Theme2</vt:lpstr>
      <vt:lpstr>2015 Conaway Conference</vt:lpstr>
      <vt:lpstr>Proposal  Note 555 Surface Smoothness for Bridges &amp; Approaches </vt:lpstr>
      <vt:lpstr>Proposal  Note 555 Surface Smoothness for Bridges &amp; Approaches </vt:lpstr>
      <vt:lpstr>Proposal  Note 555 Surface Smoothness for Bridges &amp; Approaches </vt:lpstr>
      <vt:lpstr>Proposal  Note 555 Surface Smoothness for Bridges &amp; Approaches </vt:lpstr>
      <vt:lpstr>Proposal  Note 555 Surface Smoothness                                       for Bridges &amp; Approaches  Once the surface smoothness measurements are collected, the results are to be analyzed by the ProVAL software </vt:lpstr>
      <vt:lpstr>Proposal  Note 555 Surface Smoothness for Bridges &amp; Approaches </vt:lpstr>
      <vt:lpstr>Proposal  Note 555 Surface Smoothness for Bridges &amp; Approaches </vt:lpstr>
      <vt:lpstr>Proposal  Note 555 Surface Smoothness for Bridges &amp; Approaches </vt:lpstr>
      <vt:lpstr>Proposal  Note 555 Surface Smoothness for Bridges &amp; Approaches </vt:lpstr>
      <vt:lpstr>Proposal  Note 555 Surface Smoothness                                       for Bridges &amp; Approaches  Depending on the grinding machine model, the Smoothness Assurance Model in ProVAL is used to develop the Corrective Action Plan </vt:lpstr>
      <vt:lpstr> Proposal  Note 555 Surface Smoothness                                       for Bridges &amp; Approaches  If corrective action is required, a Corrective Action Plan must be submitted to and approved by the ODOT Project Engineer  Re-testing after any corrective action is completed  </vt:lpstr>
      <vt:lpstr>Proposal  Note 555 Surface Smoothness                                       for Bridges &amp; Approaches If possible, correct smoothness prior to establishing longitudinal grooves</vt:lpstr>
      <vt:lpstr>Proposal  Note 555 Surface Smoothness for Bridges &amp; Approaches </vt:lpstr>
      <vt:lpstr>Proposal  Note 555 Surface Smoothness for Bridges &amp; Approaches </vt:lpstr>
      <vt:lpstr>Proposal  Note 555 Surface Smoothness for Bridges &amp; Approaches </vt:lpstr>
      <vt:lpstr>Proposal  Note 555 Surface Smoothness for Bridges &amp; Approaches </vt:lpstr>
      <vt:lpstr>Proposal  Note 555 Surface Smoothness for Bridges &amp; Approaches Things we found 2013-2014 </vt:lpstr>
      <vt:lpstr>Proposal  Note 555 Surface Smoothness for Bridges &amp; Approaches Initial Use of PN 555 </vt:lpstr>
      <vt:lpstr>Proposal  Note 555 Surface Smoothness for Bridges &amp; Approaches Using International Roughness Index &amp; ProVAL </vt:lpstr>
      <vt:lpstr>Proposal  Note 555 Surface Smoothness for Bridges &amp; Approaches Using International Roughness Index &amp; ProVAL </vt:lpstr>
      <vt:lpstr>Proposal  Note 555 Surface Smoothness for Bridges &amp; Approaches Using International Roughness Index &amp; ProVAL </vt:lpstr>
      <vt:lpstr>Proposal  Note 555 Surface Smoothness for Bridges &amp; Approaches Using International Roughness Index &amp; ProVAL </vt:lpstr>
      <vt:lpstr>Proposal  Note 555 Surface Smoothness for Bridges &amp; Approaches Using International Roughness Index &amp; ProVAL</vt:lpstr>
      <vt:lpstr>Proposal  Note 555 Surface Smoothness for Bridges &amp; Approaches Using International Roughness Index &amp; ProVAL </vt:lpstr>
      <vt:lpstr>Proposal  Note 555 Surface Smoothness for Bridges &amp; Approaches Using International Roughness Index &amp; ProVAL </vt:lpstr>
      <vt:lpstr>Proposal  Note 555 Surface Smoothness for Bridges &amp; Approaches Diamond Grinding &amp; Corrective Action Plans  </vt:lpstr>
      <vt:lpstr>Proposal  Note 555 Surface Smoothness  for Bridges &amp; Approaches Diamond Grinding &amp; Corrective Action    Plans  Asking a grinder operator to grind to a plan rather than use their experience, seat of the pants, naked eye.   Operators are becoming  increasingly comfortable with  profiler technology and software  predictions  </vt:lpstr>
      <vt:lpstr>Proposal  Note 555 Surface Smoothness  for Bridges &amp; Approaches Diamond Grinding &amp; Corrective Action     Plans  All grinders can fix many problems however some bridges may require a specific grinder   Long features such as camber  issues may require a long machine  while short deep dips or slope  breaks may require short machine  </vt:lpstr>
      <vt:lpstr>Proposal  Note 555 Surface Smoothness  for Bridges &amp; Approaches Diamond Grinding &amp; Corrective Action    Plans  Wherever possible, grind before deck grooving Phased projects require grooving if traffic is on bridge through winter  We may explore other texturing  alternatives in these cases    511.17 will not allow interim coarse  broom finish on bridge deck work when  opened to traffic over winter</vt:lpstr>
      <vt:lpstr>Proposal  Note 555 Surface Smoothness  for Bridges &amp; Approaches Diamond Grinding &amp; Corrective Action    Plans Don’t correct the deck and approach slabs until surface pavement is in place  High/low pavement or dips in entry exit  pavement may cause you to grind into  approach slab and possibly deck that  didn’t have any spec violations on their  own    Bridge encounters built outside of the  bounds of the general profile will not  pass inertial profile PN 555 criteria  </vt:lpstr>
      <vt:lpstr>  Proposal  Note 555 Surface Smoothness  for Bridges &amp; Approaches  Diamond Grinding &amp; Corrective Action    Plans Grinding won’t fix everything!   High steel armor    False work collapse    Significant roughness or issues with        entry or exit pavement                                                                                                     </vt:lpstr>
      <vt:lpstr>Proposal  Note 555 Surface Smoothness                                       for Bridges &amp; Approaches   High Steel Armor</vt:lpstr>
      <vt:lpstr>Proposal  Note 555 Surface Smoothness                                       for Bridges &amp; Approaches   False Work Issue</vt:lpstr>
      <vt:lpstr>Proposal  Note 555 Surface Smoothness                                       for Bridges &amp; Approaches  Entry &amp; Exit Pavement Anomalies</vt:lpstr>
      <vt:lpstr>Proposal  Note 555 Surface Smoothness                                       for Bridges &amp; Approaches  Entry &amp; Exit Pavement Anomalies</vt:lpstr>
      <vt:lpstr>Proposal  Note 555 Surface Smoothness                                       for Bridges &amp; Approaches  Entry &amp; Exit Pavement Anomalies</vt:lpstr>
      <vt:lpstr>Proposal  Note 555 Surface Smoothness                                       for Bridges &amp; Approaches  Success –Localized Roughness LWP</vt:lpstr>
      <vt:lpstr>Proposal  Note 555 Surface Smoothness                                       for Bridges &amp; Approaches  Success –Localized Roughness RWP</vt:lpstr>
      <vt:lpstr>Proposal  Note 555 Surface Smoothness                                       for Bridges &amp; Approaches  Success –Overall Mean IRI (MRI)</vt:lpstr>
      <vt:lpstr>Proposal  Note 555 Surface Smoothness  for Bridges &amp; Approaches             Future Considerations on                Specification Changes    Alternative texturing to deck grooving for  bridges that are opened to traffic during  winter period   Issues with re-establishing grooves.  Matching, etc.     </vt:lpstr>
      <vt:lpstr>Proposal  Note 555 Surface Smoothness  for Bridges &amp; Approaches   The Big Lessons Learned  Develop enough Owner Agency  experts/specialists up front   (OH DOT IRI &amp; ProVAL Specialist Users Group)    Prepare for PN 555 up front and early  Coordinate with Agency, Prime, and subs to  construct all parts of the bridge encounter in a  more seamless fashion    ProVAL has proven to be a reliable tool at  generating predictable outcomes which are  replicated in the field </vt:lpstr>
      <vt:lpstr>Proposal  Note 555 Surface Smoothness  for Bridges &amp; Approaches   The Big Lessons Learned   Get your local grinding community  comfortable with &amp; understanding   ProVAL, Grinding Simulations, and CAPs    Follow the (approved) CAP in the field  that was developed in the office    Try to avoid building features that can’t  reasonably be diamond ground</vt:lpstr>
      <vt:lpstr>QUESTIONS?</vt:lpstr>
    </vt:vector>
  </TitlesOfParts>
  <Company>Ohio Dept. of Transportation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Claudette Durham</dc:creator>
  <cp:lastModifiedBy>Claudette Durham</cp:lastModifiedBy>
  <cp:revision>78</cp:revision>
  <cp:lastPrinted>2015-03-02T13:25:10Z</cp:lastPrinted>
  <dcterms:created xsi:type="dcterms:W3CDTF">2015-01-30T17:21:05Z</dcterms:created>
  <dcterms:modified xsi:type="dcterms:W3CDTF">2015-03-06T13:01:51Z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0x01010031B3F82C0E416344BB52A49E32F55FC1</vt:lpwstr>
  </property>
</Properties>
</file>